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2"/>
    <p:sldMasterId id="2147483662" r:id="rId3"/>
  </p:sldMasterIdLst>
  <p:notesMasterIdLst>
    <p:notesMasterId r:id="rId5"/>
  </p:notesMasterIdLst>
  <p:handoutMasterIdLst>
    <p:handoutMasterId r:id="rId6"/>
  </p:handoutMasterIdLst>
  <p:sldIdLst>
    <p:sldId id="264" r:id="rId4"/>
  </p:sldIdLst>
  <p:sldSz cx="51206400" cy="36576000"/>
  <p:notesSz cx="9236075" cy="7010400"/>
  <p:defaultTextStyle>
    <a:defPPr>
      <a:defRPr lang="en-US"/>
    </a:defPPr>
    <a:lvl1pPr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5pPr>
    <a:lvl6pPr marL="2286000" algn="l" defTabSz="914400" rtl="0" eaLnBrk="1" latinLnBrk="0" hangingPunct="1">
      <a:defRPr sz="9900" kern="1200">
        <a:solidFill>
          <a:schemeClr val="tx1"/>
        </a:solidFill>
        <a:latin typeface="Times New Roman" pitchFamily="18" charset="0"/>
        <a:ea typeface="+mn-ea"/>
        <a:cs typeface="+mn-cs"/>
      </a:defRPr>
    </a:lvl6pPr>
    <a:lvl7pPr marL="2743200" algn="l" defTabSz="914400" rtl="0" eaLnBrk="1" latinLnBrk="0" hangingPunct="1">
      <a:defRPr sz="9900" kern="1200">
        <a:solidFill>
          <a:schemeClr val="tx1"/>
        </a:solidFill>
        <a:latin typeface="Times New Roman" pitchFamily="18" charset="0"/>
        <a:ea typeface="+mn-ea"/>
        <a:cs typeface="+mn-cs"/>
      </a:defRPr>
    </a:lvl7pPr>
    <a:lvl8pPr marL="3200400" algn="l" defTabSz="914400" rtl="0" eaLnBrk="1" latinLnBrk="0" hangingPunct="1">
      <a:defRPr sz="9900" kern="1200">
        <a:solidFill>
          <a:schemeClr val="tx1"/>
        </a:solidFill>
        <a:latin typeface="Times New Roman" pitchFamily="18" charset="0"/>
        <a:ea typeface="+mn-ea"/>
        <a:cs typeface="+mn-cs"/>
      </a:defRPr>
    </a:lvl8pPr>
    <a:lvl9pPr marL="3657600" algn="l" defTabSz="914400" rtl="0" eaLnBrk="1" latinLnBrk="0" hangingPunct="1">
      <a:defRPr sz="99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1612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Johnson (IWNM)" initials="" lastIdx="4" clrIdx="0"/>
  <p:cmAuthor id="1" name="v-debuye" initials="" lastIdx="8" clrIdx="1"/>
  <p:cmAuthor id="2" name="a-bumont"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8AA5DC"/>
    <a:srgbClr val="FFFFFF"/>
    <a:srgbClr val="FF33CC"/>
    <a:srgbClr val="333333"/>
    <a:srgbClr val="004442"/>
    <a:srgbClr val="00808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34" autoAdjust="0"/>
    <p:restoredTop sz="96307" autoAdjust="0"/>
  </p:normalViewPr>
  <p:slideViewPr>
    <p:cSldViewPr>
      <p:cViewPr varScale="1">
        <p:scale>
          <a:sx n="13" d="100"/>
          <a:sy n="13" d="100"/>
        </p:scale>
        <p:origin x="436" y="84"/>
      </p:cViewPr>
      <p:guideLst>
        <p:guide orient="horz" pos="11520"/>
        <p:guide pos="16128"/>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2.xml"/><Relationship Id="rId7" Type="http://schemas.openxmlformats.org/officeDocument/2006/relationships/commentAuthors" Target="commentAuthor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9878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t" anchorCtr="0" compatLnSpc="1">
            <a:prstTxWarp prst="textNoShape">
              <a:avLst/>
            </a:prstTxWarp>
          </a:bodyPr>
          <a:lstStyle>
            <a:lvl1pPr defTabSz="923925">
              <a:spcBef>
                <a:spcPct val="0"/>
              </a:spcBef>
              <a:buFontTx/>
              <a:buNone/>
              <a:defRPr sz="1200">
                <a:latin typeface="Arial" charset="0"/>
              </a:defRPr>
            </a:lvl1pPr>
          </a:lstStyle>
          <a:p>
            <a:endParaRPr lang="en-US"/>
          </a:p>
        </p:txBody>
      </p:sp>
      <p:sp>
        <p:nvSpPr>
          <p:cNvPr id="9219" name="Rectangle 3"/>
          <p:cNvSpPr>
            <a:spLocks noGrp="1" noChangeArrowheads="1"/>
          </p:cNvSpPr>
          <p:nvPr>
            <p:ph type="dt" sz="quarter" idx="1"/>
          </p:nvPr>
        </p:nvSpPr>
        <p:spPr bwMode="auto">
          <a:xfrm>
            <a:off x="5213350" y="0"/>
            <a:ext cx="3986213"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t" anchorCtr="0" compatLnSpc="1">
            <a:prstTxWarp prst="textNoShape">
              <a:avLst/>
            </a:prstTxWarp>
          </a:bodyPr>
          <a:lstStyle>
            <a:lvl1pPr algn="r" defTabSz="923925">
              <a:spcBef>
                <a:spcPct val="0"/>
              </a:spcBef>
              <a:buFontTx/>
              <a:buNone/>
              <a:defRPr sz="1200">
                <a:latin typeface="Arial" charset="0"/>
              </a:defRPr>
            </a:lvl1pPr>
          </a:lstStyle>
          <a:p>
            <a:endParaRPr lang="en-US"/>
          </a:p>
        </p:txBody>
      </p:sp>
      <p:sp>
        <p:nvSpPr>
          <p:cNvPr id="9220" name="Rectangle 4"/>
          <p:cNvSpPr>
            <a:spLocks noGrp="1" noChangeArrowheads="1"/>
          </p:cNvSpPr>
          <p:nvPr>
            <p:ph type="ftr" sz="quarter" idx="2"/>
          </p:nvPr>
        </p:nvSpPr>
        <p:spPr bwMode="auto">
          <a:xfrm>
            <a:off x="0" y="6621463"/>
            <a:ext cx="398780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b" anchorCtr="0" compatLnSpc="1">
            <a:prstTxWarp prst="textNoShape">
              <a:avLst/>
            </a:prstTxWarp>
          </a:bodyPr>
          <a:lstStyle>
            <a:lvl1pPr defTabSz="923925">
              <a:spcBef>
                <a:spcPct val="0"/>
              </a:spcBef>
              <a:buFontTx/>
              <a:buNone/>
              <a:defRPr sz="1200">
                <a:latin typeface="Arial" charset="0"/>
              </a:defRPr>
            </a:lvl1pPr>
          </a:lstStyle>
          <a:p>
            <a:endParaRPr lang="en-US"/>
          </a:p>
        </p:txBody>
      </p:sp>
      <p:sp>
        <p:nvSpPr>
          <p:cNvPr id="9221" name="Rectangle 5"/>
          <p:cNvSpPr>
            <a:spLocks noGrp="1" noChangeArrowheads="1"/>
          </p:cNvSpPr>
          <p:nvPr>
            <p:ph type="sldNum" sz="quarter" idx="3"/>
          </p:nvPr>
        </p:nvSpPr>
        <p:spPr bwMode="auto">
          <a:xfrm>
            <a:off x="5213350" y="6621463"/>
            <a:ext cx="3986213"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b" anchorCtr="0" compatLnSpc="1">
            <a:prstTxWarp prst="textNoShape">
              <a:avLst/>
            </a:prstTxWarp>
          </a:bodyPr>
          <a:lstStyle>
            <a:lvl1pPr algn="r" defTabSz="923925">
              <a:spcBef>
                <a:spcPct val="0"/>
              </a:spcBef>
              <a:buFontTx/>
              <a:buNone/>
              <a:defRPr sz="1200">
                <a:latin typeface="Arial" charset="0"/>
              </a:defRPr>
            </a:lvl1pPr>
          </a:lstStyle>
          <a:p>
            <a:fld id="{51174361-862A-42D6-B3EE-881F47FEA0E5}" type="slidenum">
              <a:rPr lang="en-US"/>
              <a:pPr/>
              <a:t>‹#›</a:t>
            </a:fld>
            <a:endParaRPr lang="en-US"/>
          </a:p>
        </p:txBody>
      </p:sp>
    </p:spTree>
    <p:extLst>
      <p:ext uri="{BB962C8B-B14F-4D97-AF65-F5344CB8AC3E}">
        <p14:creationId xmlns:p14="http://schemas.microsoft.com/office/powerpoint/2010/main" val="1031606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0280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361738"/>
            <a:ext cx="43526075" cy="7840662"/>
          </a:xfrm>
        </p:spPr>
        <p:txBody>
          <a:bodyPr/>
          <a:lstStyle/>
          <a:p>
            <a:r>
              <a:rPr lang="en-US"/>
              <a:t>Click to edit Master title style</a:t>
            </a:r>
            <a:endParaRPr lang="en-US" dirty="0"/>
          </a:p>
        </p:txBody>
      </p:sp>
      <p:sp>
        <p:nvSpPr>
          <p:cNvPr id="3" name="Subtitle 2"/>
          <p:cNvSpPr>
            <a:spLocks noGrp="1"/>
          </p:cNvSpPr>
          <p:nvPr>
            <p:ph type="subTitle" idx="1"/>
          </p:nvPr>
        </p:nvSpPr>
        <p:spPr>
          <a:xfrm>
            <a:off x="7680325" y="20726400"/>
            <a:ext cx="35845750" cy="93472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CB16B3DE-DF09-4906-844B-5EE0F3CA3599}" type="slidenum">
              <a:rPr lang="en-US"/>
              <a:pPr/>
              <a:t>‹#›</a:t>
            </a:fld>
            <a:endParaRPr lang="en-US"/>
          </a:p>
        </p:txBody>
      </p:sp>
    </p:spTree>
    <p:extLst>
      <p:ext uri="{BB962C8B-B14F-4D97-AF65-F5344CB8AC3E}">
        <p14:creationId xmlns:p14="http://schemas.microsoft.com/office/powerpoint/2010/main" val="170036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60638" y="8534400"/>
            <a:ext cx="46085125" cy="241379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61B589F5-D518-43B7-B956-3BF6DAD420C8}" type="slidenum">
              <a:rPr lang="en-US"/>
              <a:pPr/>
              <a:t>‹#›</a:t>
            </a:fld>
            <a:endParaRPr lang="en-US"/>
          </a:p>
        </p:txBody>
      </p:sp>
    </p:spTree>
    <p:extLst>
      <p:ext uri="{BB962C8B-B14F-4D97-AF65-F5344CB8AC3E}">
        <p14:creationId xmlns:p14="http://schemas.microsoft.com/office/powerpoint/2010/main" val="184543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465263"/>
            <a:ext cx="11520488" cy="31207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638" y="1465263"/>
            <a:ext cx="34412237" cy="31207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7D77BDF0-292A-494B-9D2E-6D647367B3A4}" type="slidenum">
              <a:rPr lang="en-US"/>
              <a:pPr/>
              <a:t>‹#›</a:t>
            </a:fld>
            <a:endParaRPr lang="en-US"/>
          </a:p>
        </p:txBody>
      </p:sp>
    </p:spTree>
    <p:extLst>
      <p:ext uri="{BB962C8B-B14F-4D97-AF65-F5344CB8AC3E}">
        <p14:creationId xmlns:p14="http://schemas.microsoft.com/office/powerpoint/2010/main" val="45149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38" y="1465263"/>
            <a:ext cx="46085125" cy="6096000"/>
          </a:xfrm>
        </p:spPr>
        <p:txBody>
          <a:bodyPr/>
          <a:lstStyle/>
          <a:p>
            <a:r>
              <a:rPr lang="en-US"/>
              <a:t>Click to edit Master title style</a:t>
            </a:r>
          </a:p>
        </p:txBody>
      </p:sp>
      <p:sp>
        <p:nvSpPr>
          <p:cNvPr id="3" name="Text Placeholder 2"/>
          <p:cNvSpPr>
            <a:spLocks noGrp="1"/>
          </p:cNvSpPr>
          <p:nvPr>
            <p:ph type="body" sz="half" idx="1"/>
          </p:nvPr>
        </p:nvSpPr>
        <p:spPr>
          <a:xfrm>
            <a:off x="2560638" y="8534400"/>
            <a:ext cx="22966362" cy="24137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5679400" y="8534400"/>
            <a:ext cx="22966363" cy="11991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5679400" y="20678775"/>
            <a:ext cx="22966363" cy="11993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36698238" y="33307338"/>
            <a:ext cx="11947525" cy="2540000"/>
          </a:xfrm>
          <a:prstGeom prst="rect">
            <a:avLst/>
          </a:prstGeom>
        </p:spPr>
        <p:txBody>
          <a:bodyPr/>
          <a:lstStyle>
            <a:lvl1pPr>
              <a:defRPr/>
            </a:lvl1pPr>
          </a:lstStyle>
          <a:p>
            <a:fld id="{399F81F1-3B06-4A4B-9BD7-73B44DED6B47}" type="slidenum">
              <a:rPr lang="en-US"/>
              <a:pPr/>
              <a:t>‹#›</a:t>
            </a:fld>
            <a:endParaRPr lang="en-US"/>
          </a:p>
        </p:txBody>
      </p:sp>
    </p:spTree>
    <p:extLst>
      <p:ext uri="{BB962C8B-B14F-4D97-AF65-F5344CB8AC3E}">
        <p14:creationId xmlns:p14="http://schemas.microsoft.com/office/powerpoint/2010/main" val="1658313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361738"/>
            <a:ext cx="43526075" cy="7840662"/>
          </a:xfrm>
        </p:spPr>
        <p:txBody>
          <a:bodyPr/>
          <a:lstStyle/>
          <a:p>
            <a:r>
              <a:rPr lang="en-US"/>
              <a:t>Click to edit Master title style</a:t>
            </a:r>
            <a:endParaRPr lang="en-GB"/>
          </a:p>
        </p:txBody>
      </p:sp>
      <p:sp>
        <p:nvSpPr>
          <p:cNvPr id="3" name="Subtitle 2"/>
          <p:cNvSpPr>
            <a:spLocks noGrp="1"/>
          </p:cNvSpPr>
          <p:nvPr>
            <p:ph type="subTitle" idx="1"/>
          </p:nvPr>
        </p:nvSpPr>
        <p:spPr>
          <a:xfrm>
            <a:off x="7680325" y="20726400"/>
            <a:ext cx="35845750" cy="9347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985E18-E975-48C7-88F1-BC3AB5AE5FA6}"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851891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985E18-E975-48C7-88F1-BC3AB5AE5FA6}"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1032894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502938"/>
            <a:ext cx="43526075" cy="72644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4044950" y="15501938"/>
            <a:ext cx="43526075" cy="8001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985E18-E975-48C7-88F1-BC3AB5AE5FA6}"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845340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60638" y="8534400"/>
            <a:ext cx="22966362"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5679400" y="8534400"/>
            <a:ext cx="22966363"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985E18-E975-48C7-88F1-BC3AB5AE5FA6}"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85811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2560638" y="8186738"/>
            <a:ext cx="22625050"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1599863"/>
            <a:ext cx="22625050"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26012775" y="8186738"/>
            <a:ext cx="22632988"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1599863"/>
            <a:ext cx="22632988"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985E18-E975-48C7-88F1-BC3AB5AE5FA6}" type="datetimeFigureOut">
              <a:rPr lang="en-GB" smtClean="0"/>
              <a:t>13/06/2022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809098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985E18-E975-48C7-88F1-BC3AB5AE5FA6}" type="datetimeFigureOut">
              <a:rPr lang="en-GB" smtClean="0"/>
              <a:t>13/06/2022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752683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85E18-E975-48C7-88F1-BC3AB5AE5FA6}" type="datetimeFigureOut">
              <a:rPr lang="en-GB" smtClean="0"/>
              <a:t>13/06/2022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348778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560638" y="8534400"/>
            <a:ext cx="46085125" cy="24137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E11B922D-2EB9-440C-AD24-8BCA926725CE}" type="slidenum">
              <a:rPr lang="en-US"/>
              <a:pPr/>
              <a:t>‹#›</a:t>
            </a:fld>
            <a:endParaRPr lang="en-US"/>
          </a:p>
        </p:txBody>
      </p:sp>
    </p:spTree>
    <p:extLst>
      <p:ext uri="{BB962C8B-B14F-4D97-AF65-F5344CB8AC3E}">
        <p14:creationId xmlns:p14="http://schemas.microsoft.com/office/powerpoint/2010/main" val="1784119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55738"/>
            <a:ext cx="16846550" cy="61976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0019963" y="1455738"/>
            <a:ext cx="286258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560638" y="7653338"/>
            <a:ext cx="16846550"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985E18-E975-48C7-88F1-BC3AB5AE5FA6}"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775541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5603200"/>
            <a:ext cx="30724475" cy="302260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0036175" y="3268663"/>
            <a:ext cx="30724475"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0036175" y="28625800"/>
            <a:ext cx="30724475"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985E18-E975-48C7-88F1-BC3AB5AE5FA6}"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611516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985E18-E975-48C7-88F1-BC3AB5AE5FA6}"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75238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465263"/>
            <a:ext cx="11520488" cy="31207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60638" y="1465263"/>
            <a:ext cx="34412237" cy="31207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985E18-E975-48C7-88F1-BC3AB5AE5FA6}"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93518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502938"/>
            <a:ext cx="43526075" cy="7264400"/>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4044950" y="15501938"/>
            <a:ext cx="43526075" cy="80010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6170FA14-9D39-4806-949E-B3BE3891BC43}" type="slidenum">
              <a:rPr lang="en-US"/>
              <a:pPr/>
              <a:t>‹#›</a:t>
            </a:fld>
            <a:endParaRPr lang="en-US"/>
          </a:p>
        </p:txBody>
      </p:sp>
    </p:spTree>
    <p:extLst>
      <p:ext uri="{BB962C8B-B14F-4D97-AF65-F5344CB8AC3E}">
        <p14:creationId xmlns:p14="http://schemas.microsoft.com/office/powerpoint/2010/main" val="217883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60638" y="8534400"/>
            <a:ext cx="22966362" cy="24137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8534400"/>
            <a:ext cx="22966363" cy="24137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36698238" y="33307338"/>
            <a:ext cx="11947525" cy="2540000"/>
          </a:xfrm>
          <a:prstGeom prst="rect">
            <a:avLst/>
          </a:prstGeom>
        </p:spPr>
        <p:txBody>
          <a:bodyPr/>
          <a:lstStyle>
            <a:lvl1pPr>
              <a:defRPr/>
            </a:lvl1pPr>
          </a:lstStyle>
          <a:p>
            <a:fld id="{BB6C924F-BBDA-41FD-9C55-1FB7E56E7068}" type="slidenum">
              <a:rPr lang="en-US"/>
              <a:pPr/>
              <a:t>‹#›</a:t>
            </a:fld>
            <a:endParaRPr lang="en-US"/>
          </a:p>
        </p:txBody>
      </p:sp>
    </p:spTree>
    <p:extLst>
      <p:ext uri="{BB962C8B-B14F-4D97-AF65-F5344CB8AC3E}">
        <p14:creationId xmlns:p14="http://schemas.microsoft.com/office/powerpoint/2010/main" val="154157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8186738"/>
            <a:ext cx="22625050" cy="341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1599863"/>
            <a:ext cx="22625050" cy="2107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8186738"/>
            <a:ext cx="22632988" cy="341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1599863"/>
            <a:ext cx="22632988" cy="2107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36698238" y="33307338"/>
            <a:ext cx="11947525" cy="2540000"/>
          </a:xfrm>
          <a:prstGeom prst="rect">
            <a:avLst/>
          </a:prstGeom>
        </p:spPr>
        <p:txBody>
          <a:bodyPr/>
          <a:lstStyle>
            <a:lvl1pPr>
              <a:defRPr/>
            </a:lvl1pPr>
          </a:lstStyle>
          <a:p>
            <a:fld id="{5D7FBADF-B505-4198-8365-9B71066E0556}" type="slidenum">
              <a:rPr lang="en-US"/>
              <a:pPr/>
              <a:t>‹#›</a:t>
            </a:fld>
            <a:endParaRPr lang="en-US"/>
          </a:p>
        </p:txBody>
      </p:sp>
    </p:spTree>
    <p:extLst>
      <p:ext uri="{BB962C8B-B14F-4D97-AF65-F5344CB8AC3E}">
        <p14:creationId xmlns:p14="http://schemas.microsoft.com/office/powerpoint/2010/main" val="210379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36698238" y="33307338"/>
            <a:ext cx="11947525" cy="2540000"/>
          </a:xfrm>
          <a:prstGeom prst="rect">
            <a:avLst/>
          </a:prstGeom>
        </p:spPr>
        <p:txBody>
          <a:bodyPr/>
          <a:lstStyle>
            <a:lvl1pPr>
              <a:defRPr/>
            </a:lvl1pPr>
          </a:lstStyle>
          <a:p>
            <a:fld id="{22942252-4A21-4631-A3D7-208DDDEC7C17}" type="slidenum">
              <a:rPr lang="en-US"/>
              <a:pPr/>
              <a:t>‹#›</a:t>
            </a:fld>
            <a:endParaRPr lang="en-US"/>
          </a:p>
        </p:txBody>
      </p:sp>
    </p:spTree>
    <p:extLst>
      <p:ext uri="{BB962C8B-B14F-4D97-AF65-F5344CB8AC3E}">
        <p14:creationId xmlns:p14="http://schemas.microsoft.com/office/powerpoint/2010/main" val="111038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36698238" y="33307338"/>
            <a:ext cx="11947525" cy="2540000"/>
          </a:xfrm>
          <a:prstGeom prst="rect">
            <a:avLst/>
          </a:prstGeom>
        </p:spPr>
        <p:txBody>
          <a:bodyPr/>
          <a:lstStyle>
            <a:lvl1pPr>
              <a:defRPr/>
            </a:lvl1pPr>
          </a:lstStyle>
          <a:p>
            <a:fld id="{C9AFCFBB-598A-4730-9CBA-908DB7144FCC}" type="slidenum">
              <a:rPr lang="en-US"/>
              <a:pPr/>
              <a:t>‹#›</a:t>
            </a:fld>
            <a:endParaRPr lang="en-US"/>
          </a:p>
        </p:txBody>
      </p:sp>
    </p:spTree>
    <p:extLst>
      <p:ext uri="{BB962C8B-B14F-4D97-AF65-F5344CB8AC3E}">
        <p14:creationId xmlns:p14="http://schemas.microsoft.com/office/powerpoint/2010/main" val="75912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55738"/>
            <a:ext cx="16846550" cy="6197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455738"/>
            <a:ext cx="28625800" cy="31216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7653338"/>
            <a:ext cx="16846550" cy="25019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36698238" y="33307338"/>
            <a:ext cx="11947525" cy="2540000"/>
          </a:xfrm>
          <a:prstGeom prst="rect">
            <a:avLst/>
          </a:prstGeom>
        </p:spPr>
        <p:txBody>
          <a:bodyPr/>
          <a:lstStyle>
            <a:lvl1pPr>
              <a:defRPr/>
            </a:lvl1pPr>
          </a:lstStyle>
          <a:p>
            <a:fld id="{D4657E9A-23B7-4516-94D3-88C02B0CF07E}" type="slidenum">
              <a:rPr lang="en-US"/>
              <a:pPr/>
              <a:t>‹#›</a:t>
            </a:fld>
            <a:endParaRPr lang="en-US"/>
          </a:p>
        </p:txBody>
      </p:sp>
    </p:spTree>
    <p:extLst>
      <p:ext uri="{BB962C8B-B14F-4D97-AF65-F5344CB8AC3E}">
        <p14:creationId xmlns:p14="http://schemas.microsoft.com/office/powerpoint/2010/main" val="239119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5603200"/>
            <a:ext cx="30724475" cy="30226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3268663"/>
            <a:ext cx="30724475" cy="21945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036175" y="28625800"/>
            <a:ext cx="30724475" cy="4292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36698238" y="33307338"/>
            <a:ext cx="11947525" cy="2540000"/>
          </a:xfrm>
          <a:prstGeom prst="rect">
            <a:avLst/>
          </a:prstGeom>
        </p:spPr>
        <p:txBody>
          <a:bodyPr/>
          <a:lstStyle>
            <a:lvl1pPr>
              <a:defRPr/>
            </a:lvl1pPr>
          </a:lstStyle>
          <a:p>
            <a:fld id="{8928F014-7DFC-418B-9919-09D778EA7847}" type="slidenum">
              <a:rPr lang="en-US"/>
              <a:pPr/>
              <a:t>‹#›</a:t>
            </a:fld>
            <a:endParaRPr lang="en-US"/>
          </a:p>
        </p:txBody>
      </p:sp>
    </p:spTree>
    <p:extLst>
      <p:ext uri="{BB962C8B-B14F-4D97-AF65-F5344CB8AC3E}">
        <p14:creationId xmlns:p14="http://schemas.microsoft.com/office/powerpoint/2010/main" val="307214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2920680" y="1870176"/>
            <a:ext cx="460851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39725" indent="-339725" algn="l" rtl="0" eaLnBrk="1" fontAlgn="base" hangingPunct="1">
        <a:spcBef>
          <a:spcPct val="20000"/>
        </a:spcBef>
        <a:spcAft>
          <a:spcPct val="0"/>
        </a:spcAft>
        <a:buChar char="•"/>
        <a:defRPr sz="3300">
          <a:solidFill>
            <a:schemeClr val="tx1"/>
          </a:solidFill>
          <a:latin typeface="+mn-lt"/>
          <a:ea typeface="+mn-ea"/>
          <a:cs typeface="+mn-cs"/>
        </a:defRPr>
      </a:lvl1pPr>
      <a:lvl2pPr marL="739775" indent="-287338" algn="l" rtl="0" eaLnBrk="1" fontAlgn="base" hangingPunct="1">
        <a:spcBef>
          <a:spcPct val="20000"/>
        </a:spcBef>
        <a:spcAft>
          <a:spcPct val="0"/>
        </a:spcAft>
        <a:buChar char="–"/>
        <a:defRPr sz="2700">
          <a:solidFill>
            <a:schemeClr val="tx1"/>
          </a:solidFill>
          <a:latin typeface="+mn-lt"/>
        </a:defRPr>
      </a:lvl2pPr>
      <a:lvl3pPr marL="1141413" indent="-227013" algn="l" rtl="0" eaLnBrk="1" fontAlgn="base" hangingPunct="1">
        <a:spcBef>
          <a:spcPct val="20000"/>
        </a:spcBef>
        <a:spcAft>
          <a:spcPct val="0"/>
        </a:spcAft>
        <a:buChar char="•"/>
        <a:defRPr sz="2200">
          <a:solidFill>
            <a:schemeClr val="tx1"/>
          </a:solidFill>
          <a:latin typeface="+mn-lt"/>
        </a:defRPr>
      </a:lvl3pPr>
      <a:lvl4pPr marL="1601788" indent="-234950" algn="l" rtl="0" eaLnBrk="1" fontAlgn="base" hangingPunct="1">
        <a:spcBef>
          <a:spcPct val="20000"/>
        </a:spcBef>
        <a:spcAft>
          <a:spcPct val="0"/>
        </a:spcAft>
        <a:buChar char="–"/>
        <a:defRPr sz="2200">
          <a:solidFill>
            <a:schemeClr val="tx1"/>
          </a:solidFill>
          <a:latin typeface="+mn-lt"/>
        </a:defRPr>
      </a:lvl4pPr>
      <a:lvl5pPr marL="2055813" indent="-227013" algn="l" rtl="0" eaLnBrk="1" fontAlgn="base" hangingPunct="1">
        <a:spcBef>
          <a:spcPct val="20000"/>
        </a:spcBef>
        <a:spcAft>
          <a:spcPct val="0"/>
        </a:spcAft>
        <a:buChar char="»"/>
        <a:defRPr sz="2200">
          <a:solidFill>
            <a:schemeClr val="tx1"/>
          </a:solidFill>
          <a:latin typeface="+mn-lt"/>
        </a:defRPr>
      </a:lvl5pPr>
      <a:lvl6pPr marL="2513013" indent="-227013" algn="l" rtl="0" eaLnBrk="1" fontAlgn="base" hangingPunct="1">
        <a:spcBef>
          <a:spcPct val="20000"/>
        </a:spcBef>
        <a:spcAft>
          <a:spcPct val="0"/>
        </a:spcAft>
        <a:buChar char="»"/>
        <a:defRPr sz="2200">
          <a:solidFill>
            <a:schemeClr val="tx1"/>
          </a:solidFill>
          <a:latin typeface="+mn-lt"/>
        </a:defRPr>
      </a:lvl6pPr>
      <a:lvl7pPr marL="2970213" indent="-227013" algn="l" rtl="0" eaLnBrk="1" fontAlgn="base" hangingPunct="1">
        <a:spcBef>
          <a:spcPct val="20000"/>
        </a:spcBef>
        <a:spcAft>
          <a:spcPct val="0"/>
        </a:spcAft>
        <a:buChar char="»"/>
        <a:defRPr sz="2200">
          <a:solidFill>
            <a:schemeClr val="tx1"/>
          </a:solidFill>
          <a:latin typeface="+mn-lt"/>
        </a:defRPr>
      </a:lvl7pPr>
      <a:lvl8pPr marL="3427413" indent="-227013" algn="l" rtl="0" eaLnBrk="1" fontAlgn="base" hangingPunct="1">
        <a:spcBef>
          <a:spcPct val="20000"/>
        </a:spcBef>
        <a:spcAft>
          <a:spcPct val="0"/>
        </a:spcAft>
        <a:buChar char="»"/>
        <a:defRPr sz="2200">
          <a:solidFill>
            <a:schemeClr val="tx1"/>
          </a:solidFill>
          <a:latin typeface="+mn-lt"/>
        </a:defRPr>
      </a:lvl8pPr>
      <a:lvl9pPr marL="3884613" indent="-227013"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638" y="1465263"/>
            <a:ext cx="46085125" cy="3285233"/>
          </a:xfrm>
          <a:prstGeom prst="rect">
            <a:avLst/>
          </a:prstGeom>
        </p:spPr>
        <p:txBody>
          <a:bodyPr vert="horz" lIns="91440" tIns="45720" rIns="91440" bIns="45720" rtlCol="0" anchor="ctr">
            <a:normAutofit/>
          </a:bodyPr>
          <a:lstStyle/>
          <a:p>
            <a:r>
              <a:rPr lang="en-US" dirty="0"/>
              <a:t>Title </a:t>
            </a:r>
            <a:endParaRPr lang="en-GB" dirty="0"/>
          </a:p>
        </p:txBody>
      </p:sp>
      <p:sp>
        <p:nvSpPr>
          <p:cNvPr id="3" name="Text Placeholder 2"/>
          <p:cNvSpPr>
            <a:spLocks noGrp="1"/>
          </p:cNvSpPr>
          <p:nvPr>
            <p:ph type="body" idx="1"/>
          </p:nvPr>
        </p:nvSpPr>
        <p:spPr>
          <a:xfrm>
            <a:off x="2560638" y="8534400"/>
            <a:ext cx="46085125" cy="241379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560638" y="33901063"/>
            <a:ext cx="11947525" cy="1946275"/>
          </a:xfrm>
          <a:prstGeom prst="rect">
            <a:avLst/>
          </a:prstGeom>
        </p:spPr>
        <p:txBody>
          <a:bodyPr vert="horz" lIns="91440" tIns="45720" rIns="91440" bIns="45720" rtlCol="0" anchor="ctr"/>
          <a:lstStyle>
            <a:lvl1pPr algn="l">
              <a:defRPr sz="1200">
                <a:solidFill>
                  <a:schemeClr val="tx1">
                    <a:tint val="75000"/>
                  </a:schemeClr>
                </a:solidFill>
              </a:defRPr>
            </a:lvl1pPr>
          </a:lstStyle>
          <a:p>
            <a:fld id="{20985E18-E975-48C7-88F1-BC3AB5AE5FA6}" type="datetimeFigureOut">
              <a:rPr lang="en-GB" smtClean="0"/>
              <a:t>13/06/2022</a:t>
            </a:fld>
            <a:endParaRPr lang="en-GB"/>
          </a:p>
        </p:txBody>
      </p:sp>
      <p:sp>
        <p:nvSpPr>
          <p:cNvPr id="5" name="Footer Placeholder 4"/>
          <p:cNvSpPr>
            <a:spLocks noGrp="1"/>
          </p:cNvSpPr>
          <p:nvPr>
            <p:ph type="ftr" sz="quarter" idx="3"/>
          </p:nvPr>
        </p:nvSpPr>
        <p:spPr>
          <a:xfrm>
            <a:off x="17495838" y="33901063"/>
            <a:ext cx="16214725" cy="19462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6698238" y="33901063"/>
            <a:ext cx="11947525" cy="1946275"/>
          </a:xfrm>
          <a:prstGeom prst="rect">
            <a:avLst/>
          </a:prstGeom>
        </p:spPr>
        <p:txBody>
          <a:bodyPr vert="horz" lIns="91440" tIns="45720" rIns="91440" bIns="45720" rtlCol="0" anchor="ctr"/>
          <a:lstStyle>
            <a:lvl1pPr algn="r">
              <a:defRPr sz="1200">
                <a:solidFill>
                  <a:schemeClr val="tx1">
                    <a:tint val="75000"/>
                  </a:schemeClr>
                </a:solidFill>
              </a:defRPr>
            </a:lvl1pPr>
          </a:lstStyle>
          <a:p>
            <a:fld id="{570DD09B-537C-4E71-B1D9-B5312FED9F98}" type="slidenum">
              <a:rPr lang="en-GB" smtClean="0"/>
              <a:t>‹#›</a:t>
            </a:fld>
            <a:endParaRPr lang="en-GB"/>
          </a:p>
        </p:txBody>
      </p:sp>
    </p:spTree>
    <p:extLst>
      <p:ext uri="{BB962C8B-B14F-4D97-AF65-F5344CB8AC3E}">
        <p14:creationId xmlns:p14="http://schemas.microsoft.com/office/powerpoint/2010/main" val="5563279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9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2528" y="1870176"/>
            <a:ext cx="40684520" cy="4824536"/>
          </a:xfrm>
          <a:solidFill>
            <a:schemeClr val="accent2">
              <a:lumMod val="75000"/>
            </a:schemeClr>
          </a:solidFill>
        </p:spPr>
        <p:txBody>
          <a:bodyPr/>
          <a:lstStyle/>
          <a:p>
            <a:pPr algn="ctr" eaLnBrk="1" hangingPunct="1">
              <a:spcBef>
                <a:spcPct val="0"/>
              </a:spcBef>
              <a:buFont typeface="Arial" panose="020B0604020202020204" pitchFamily="34" charset="0"/>
              <a:buNone/>
              <a:defRPr/>
            </a:pPr>
            <a:r>
              <a:rPr lang="en-US" sz="9600" b="1"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RELATION BETWEEN URBAN </a:t>
            </a:r>
            <a:r>
              <a:rPr lang="en-US" sz="9600" b="1" kern="0"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GREEN</a:t>
            </a:r>
            <a:r>
              <a:rPr lang="en-US" sz="9600" b="1"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SPACE, WILD RAT ABUNDANCE AND ZOONOTIC PATHOGEN PREVALENCE AND DIVERSITY</a:t>
            </a:r>
            <a:endParaRPr lang="fr-FR" altLang="fr-FR" sz="168600"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3711" y="10439128"/>
            <a:ext cx="14646441" cy="6048672"/>
          </a:xfrm>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lIns="360000" rIns="360000"/>
          <a:lstStyle/>
          <a:p>
            <a:pPr marL="0" indent="0">
              <a:buNone/>
            </a:pPr>
            <a:r>
              <a:rPr lang="en-GB" sz="4400" b="1" dirty="0">
                <a:solidFill>
                  <a:schemeClr val="tx1"/>
                </a:solidFill>
                <a:latin typeface="Calibri" panose="020F0502020204030204" pitchFamily="34" charset="0"/>
                <a:cs typeface="Calibri" panose="020F0502020204030204" pitchFamily="34" charset="0"/>
              </a:rPr>
              <a:t>Introduction</a:t>
            </a:r>
          </a:p>
          <a:p>
            <a:pPr marL="0" indent="0" algn="just" eaLnBrk="1" hangingPunct="1">
              <a:buNone/>
              <a:defRPr/>
            </a:pPr>
            <a:r>
              <a:rPr lang="en-US" sz="4000" kern="1200" dirty="0">
                <a:solidFill>
                  <a:schemeClr val="tx1"/>
                </a:solidFill>
                <a:latin typeface="Calibri" panose="020F0502020204030204" pitchFamily="34" charset="0"/>
                <a:cs typeface="Calibri" panose="020F0502020204030204" pitchFamily="34" charset="0"/>
              </a:rPr>
              <a:t/>
            </a:r>
            <a:br>
              <a:rPr lang="en-US" sz="4000" kern="1200" dirty="0">
                <a:solidFill>
                  <a:schemeClr val="tx1"/>
                </a:solidFill>
                <a:latin typeface="Calibri" panose="020F0502020204030204" pitchFamily="34" charset="0"/>
                <a:cs typeface="Calibri" panose="020F0502020204030204" pitchFamily="34" charset="0"/>
              </a:rPr>
            </a:br>
            <a:r>
              <a:rPr lang="en-US" sz="4000" kern="1200" dirty="0">
                <a:solidFill>
                  <a:schemeClr val="tx1"/>
                </a:solidFill>
                <a:latin typeface="Calibri" panose="020F0502020204030204" pitchFamily="34" charset="0"/>
                <a:cs typeface="Calibri" panose="020F0502020204030204" pitchFamily="34" charset="0"/>
              </a:rPr>
              <a:t>Increasing biodiversity is one of the many beneficial effects of urban greening. However, increasing biodiversity could also result in an increase of unwanted or pest species such as wild rats, which are known to be host to a wide range of zoonotic pathogens that can cause severe disease in humans. Therefore, it is important to gain more insight into the effect of urban green on pest species to minimize the potential negative effects for public health. </a:t>
            </a:r>
          </a:p>
        </p:txBody>
      </p:sp>
      <p:sp>
        <p:nvSpPr>
          <p:cNvPr id="5" name="Title 1"/>
          <p:cNvSpPr txBox="1">
            <a:spLocks/>
          </p:cNvSpPr>
          <p:nvPr/>
        </p:nvSpPr>
        <p:spPr bwMode="auto">
          <a:xfrm>
            <a:off x="1552528" y="6848383"/>
            <a:ext cx="37236521" cy="325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buNone/>
            </a:pPr>
            <a:r>
              <a:rPr lang="fr-FR" altLang="nl-NL" sz="4400" dirty="0" err="1">
                <a:latin typeface="Calibri" panose="020F0502020204030204" pitchFamily="34" charset="0"/>
                <a:cs typeface="Calibri" panose="020F0502020204030204" pitchFamily="34" charset="0"/>
              </a:rPr>
              <a:t>Authors</a:t>
            </a:r>
            <a:r>
              <a:rPr lang="fr-FR" altLang="nl-NL" sz="4400" dirty="0">
                <a:latin typeface="Calibri" panose="020F0502020204030204" pitchFamily="34" charset="0"/>
                <a:cs typeface="Calibri" panose="020F0502020204030204" pitchFamily="34" charset="0"/>
              </a:rPr>
              <a:t>: Marieke de Cock</a:t>
            </a:r>
            <a:r>
              <a:rPr lang="en-GB" sz="4400" baseline="30000" dirty="0">
                <a:solidFill>
                  <a:srgbClr val="000000"/>
                </a:solidFill>
                <a:effectLst/>
                <a:latin typeface="Calibri" panose="020F0502020204030204" pitchFamily="34" charset="0"/>
                <a:ea typeface="Times New Roman" panose="02020603050405020304" pitchFamily="18" charset="0"/>
              </a:rPr>
              <a:t> 1</a:t>
            </a:r>
            <a:r>
              <a:rPr lang="fr-FR" altLang="nl-NL" sz="4400" dirty="0">
                <a:latin typeface="Calibri" panose="020F0502020204030204" pitchFamily="34" charset="0"/>
                <a:cs typeface="Calibri" panose="020F0502020204030204" pitchFamily="34" charset="0"/>
              </a:rPr>
              <a:t>, Manoj Fonville</a:t>
            </a:r>
            <a:r>
              <a:rPr lang="en-GB" sz="4400" baseline="30000" dirty="0">
                <a:solidFill>
                  <a:srgbClr val="000000"/>
                </a:solidFill>
                <a:effectLst/>
                <a:latin typeface="Calibri" panose="020F0502020204030204" pitchFamily="34" charset="0"/>
                <a:ea typeface="Times New Roman" panose="02020603050405020304" pitchFamily="18" charset="0"/>
              </a:rPr>
              <a:t> 1</a:t>
            </a:r>
            <a:r>
              <a:rPr lang="fr-FR" altLang="nl-NL" sz="4400" dirty="0">
                <a:latin typeface="Calibri" panose="020F0502020204030204" pitchFamily="34" charset="0"/>
                <a:cs typeface="Calibri" panose="020F0502020204030204" pitchFamily="34" charset="0"/>
              </a:rPr>
              <a:t>, Ankje de Vries</a:t>
            </a:r>
            <a:r>
              <a:rPr lang="en-GB" sz="4400" baseline="30000" dirty="0">
                <a:solidFill>
                  <a:srgbClr val="000000"/>
                </a:solidFill>
                <a:effectLst/>
                <a:latin typeface="Calibri" panose="020F0502020204030204" pitchFamily="34" charset="0"/>
                <a:ea typeface="Times New Roman" panose="02020603050405020304" pitchFamily="18" charset="0"/>
              </a:rPr>
              <a:t> 1</a:t>
            </a:r>
            <a:r>
              <a:rPr lang="fr-FR" altLang="nl-NL" sz="4400" dirty="0">
                <a:latin typeface="Calibri" panose="020F0502020204030204" pitchFamily="34" charset="0"/>
                <a:cs typeface="Calibri" panose="020F0502020204030204" pitchFamily="34" charset="0"/>
              </a:rPr>
              <a:t>, Hein Sprong</a:t>
            </a:r>
            <a:r>
              <a:rPr lang="en-GB" sz="4400" baseline="30000" dirty="0">
                <a:solidFill>
                  <a:srgbClr val="000000"/>
                </a:solidFill>
                <a:effectLst/>
                <a:latin typeface="Calibri" panose="020F0502020204030204" pitchFamily="34" charset="0"/>
                <a:ea typeface="Times New Roman" panose="02020603050405020304" pitchFamily="18" charset="0"/>
              </a:rPr>
              <a:t> 1</a:t>
            </a:r>
            <a:r>
              <a:rPr lang="fr-FR" altLang="nl-NL" sz="4400" dirty="0">
                <a:latin typeface="Calibri" panose="020F0502020204030204" pitchFamily="34" charset="0"/>
                <a:cs typeface="Calibri" panose="020F0502020204030204" pitchFamily="34" charset="0"/>
              </a:rPr>
              <a:t>, Wim van der Poel</a:t>
            </a:r>
            <a:r>
              <a:rPr lang="en-GB" sz="4400" baseline="30000" dirty="0">
                <a:solidFill>
                  <a:srgbClr val="000000"/>
                </a:solidFill>
                <a:effectLst/>
                <a:latin typeface="Calibri" panose="020F0502020204030204" pitchFamily="34" charset="0"/>
                <a:ea typeface="Times New Roman" panose="02020603050405020304" pitchFamily="18" charset="0"/>
              </a:rPr>
              <a:t> 2</a:t>
            </a:r>
            <a:r>
              <a:rPr lang="fr-FR" altLang="nl-NL" sz="4400" dirty="0">
                <a:latin typeface="Calibri" panose="020F0502020204030204" pitchFamily="34" charset="0"/>
                <a:cs typeface="Calibri" panose="020F0502020204030204" pitchFamily="34" charset="0"/>
              </a:rPr>
              <a:t> and Miriam Maas</a:t>
            </a:r>
            <a:r>
              <a:rPr lang="en-GB" sz="4400" baseline="30000" dirty="0">
                <a:solidFill>
                  <a:srgbClr val="000000"/>
                </a:solidFill>
                <a:effectLst/>
                <a:latin typeface="Calibri" panose="020F0502020204030204" pitchFamily="34" charset="0"/>
                <a:ea typeface="Times New Roman" panose="02020603050405020304" pitchFamily="18" charset="0"/>
              </a:rPr>
              <a:t> 1</a:t>
            </a:r>
            <a:endParaRPr lang="fr-FR" altLang="nl-NL" sz="4400" dirty="0">
              <a:latin typeface="Calibri" panose="020F0502020204030204" pitchFamily="34" charset="0"/>
              <a:cs typeface="Calibri" panose="020F0502020204030204" pitchFamily="34" charset="0"/>
            </a:endParaRPr>
          </a:p>
          <a:p>
            <a:pPr algn="l" eaLnBrk="1" hangingPunct="1">
              <a:buNone/>
            </a:pPr>
            <a:r>
              <a:rPr lang="fr-FR" altLang="nl-NL" sz="3600" dirty="0">
                <a:latin typeface="Calibri" panose="020F0502020204030204" pitchFamily="34" charset="0"/>
                <a:cs typeface="Calibri" panose="020F0502020204030204" pitchFamily="34" charset="0"/>
              </a:rPr>
              <a:t>Affiliations: 	1: National Institute for Public Health and the </a:t>
            </a:r>
            <a:r>
              <a:rPr lang="fr-FR" altLang="nl-NL" sz="3600" dirty="0" err="1">
                <a:latin typeface="Calibri" panose="020F0502020204030204" pitchFamily="34" charset="0"/>
                <a:cs typeface="Calibri" panose="020F0502020204030204" pitchFamily="34" charset="0"/>
              </a:rPr>
              <a:t>Environment</a:t>
            </a:r>
            <a:r>
              <a:rPr lang="fr-FR" altLang="nl-NL" sz="3600" dirty="0">
                <a:latin typeface="Calibri" panose="020F0502020204030204" pitchFamily="34" charset="0"/>
                <a:cs typeface="Calibri" panose="020F0502020204030204" pitchFamily="34" charset="0"/>
              </a:rPr>
              <a:t>, </a:t>
            </a:r>
            <a:r>
              <a:rPr lang="fr-FR" altLang="nl-NL" sz="3600" dirty="0" err="1">
                <a:latin typeface="Calibri" panose="020F0502020204030204" pitchFamily="34" charset="0"/>
                <a:cs typeface="Calibri" panose="020F0502020204030204" pitchFamily="34" charset="0"/>
              </a:rPr>
              <a:t>Bilthoven</a:t>
            </a:r>
            <a:r>
              <a:rPr lang="fr-FR" altLang="nl-NL" sz="3600" dirty="0">
                <a:latin typeface="Calibri" panose="020F0502020204030204" pitchFamily="34" charset="0"/>
                <a:cs typeface="Calibri" panose="020F0502020204030204" pitchFamily="34" charset="0"/>
              </a:rPr>
              <a:t>, NL </a:t>
            </a:r>
            <a:br>
              <a:rPr lang="fr-FR" altLang="nl-NL" sz="3600" dirty="0">
                <a:latin typeface="Calibri" panose="020F0502020204030204" pitchFamily="34" charset="0"/>
                <a:cs typeface="Calibri" panose="020F0502020204030204" pitchFamily="34" charset="0"/>
              </a:rPr>
            </a:br>
            <a:r>
              <a:rPr lang="fr-FR" altLang="nl-NL" sz="3600" dirty="0">
                <a:latin typeface="Calibri" panose="020F0502020204030204" pitchFamily="34" charset="0"/>
                <a:cs typeface="Calibri" panose="020F0502020204030204" pitchFamily="34" charset="0"/>
              </a:rPr>
              <a:t>			2: Wageningen </a:t>
            </a:r>
            <a:r>
              <a:rPr lang="fr-FR" altLang="nl-NL" sz="3600" dirty="0" err="1">
                <a:latin typeface="Calibri" panose="020F0502020204030204" pitchFamily="34" charset="0"/>
                <a:cs typeface="Calibri" panose="020F0502020204030204" pitchFamily="34" charset="0"/>
              </a:rPr>
              <a:t>Bioveterinary</a:t>
            </a:r>
            <a:r>
              <a:rPr lang="fr-FR" altLang="nl-NL" sz="3600" dirty="0">
                <a:latin typeface="Calibri" panose="020F0502020204030204" pitchFamily="34" charset="0"/>
                <a:cs typeface="Calibri" panose="020F0502020204030204" pitchFamily="34" charset="0"/>
              </a:rPr>
              <a:t> </a:t>
            </a:r>
            <a:r>
              <a:rPr lang="fr-FR" altLang="nl-NL" sz="3600" dirty="0" err="1">
                <a:latin typeface="Calibri" panose="020F0502020204030204" pitchFamily="34" charset="0"/>
                <a:cs typeface="Calibri" panose="020F0502020204030204" pitchFamily="34" charset="0"/>
              </a:rPr>
              <a:t>Research</a:t>
            </a:r>
            <a:r>
              <a:rPr lang="fr-FR" altLang="nl-NL" sz="3600" dirty="0">
                <a:latin typeface="Calibri" panose="020F0502020204030204" pitchFamily="34" charset="0"/>
                <a:cs typeface="Calibri" panose="020F0502020204030204" pitchFamily="34" charset="0"/>
              </a:rPr>
              <a:t>, Lelystad, NL</a:t>
            </a:r>
          </a:p>
          <a:p>
            <a:pPr algn="l" eaLnBrk="1" hangingPunct="1">
              <a:buNone/>
            </a:pPr>
            <a:r>
              <a:rPr lang="fr-FR" altLang="nl-NL" sz="3600" dirty="0">
                <a:latin typeface="Calibri" panose="020F0502020204030204" pitchFamily="34" charset="0"/>
                <a:cs typeface="Calibri" panose="020F0502020204030204" pitchFamily="34" charset="0"/>
              </a:rPr>
              <a:t/>
            </a:r>
            <a:br>
              <a:rPr lang="fr-FR" altLang="nl-NL" sz="3600" dirty="0">
                <a:latin typeface="Calibri" panose="020F0502020204030204" pitchFamily="34" charset="0"/>
                <a:cs typeface="Calibri" panose="020F0502020204030204" pitchFamily="34" charset="0"/>
              </a:rPr>
            </a:br>
            <a:r>
              <a:rPr lang="fr-FR" altLang="nl-NL" sz="3600" dirty="0">
                <a:latin typeface="Calibri" panose="020F0502020204030204" pitchFamily="34" charset="0"/>
                <a:cs typeface="Calibri" panose="020F0502020204030204" pitchFamily="34" charset="0"/>
              </a:rPr>
              <a:t>Contact: marieke.de.cock@rivm.nl</a:t>
            </a:r>
            <a:endParaRPr lang="fr-FR" altLang="nl-NL" sz="3600" u="sng" dirty="0">
              <a:latin typeface="Calibri" panose="020F0502020204030204" pitchFamily="34" charset="0"/>
              <a:cs typeface="Calibri" panose="020F0502020204030204" pitchFamily="34" charset="0"/>
            </a:endParaRPr>
          </a:p>
        </p:txBody>
      </p:sp>
      <p:sp>
        <p:nvSpPr>
          <p:cNvPr id="6" name="Content Placeholder 2"/>
          <p:cNvSpPr txBox="1">
            <a:spLocks/>
          </p:cNvSpPr>
          <p:nvPr/>
        </p:nvSpPr>
        <p:spPr>
          <a:xfrm>
            <a:off x="30067696" y="31749610"/>
            <a:ext cx="19730190" cy="3054216"/>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marL="528638" indent="0">
              <a:buFontTx/>
              <a:buNone/>
            </a:pPr>
            <a:endParaRPr lang="en-GB" sz="4000" kern="0" dirty="0"/>
          </a:p>
        </p:txBody>
      </p:sp>
      <p:sp>
        <p:nvSpPr>
          <p:cNvPr id="8" name="Content Placeholder 2"/>
          <p:cNvSpPr txBox="1">
            <a:spLocks/>
          </p:cNvSpPr>
          <p:nvPr/>
        </p:nvSpPr>
        <p:spPr>
          <a:xfrm>
            <a:off x="16962240" y="31763402"/>
            <a:ext cx="12313368" cy="3010288"/>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lIns="360000" rIns="360000"/>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eaLnBrk="1" hangingPunct="1">
              <a:spcBef>
                <a:spcPct val="0"/>
              </a:spcBef>
              <a:buFontTx/>
              <a:buNone/>
            </a:pPr>
            <a:endParaRPr lang="fr-FR" altLang="fr-FR" sz="4000" dirty="0">
              <a:solidFill>
                <a:srgbClr val="4E4748"/>
              </a:solidFill>
              <a:latin typeface="Calibri" panose="020F0502020204030204" pitchFamily="34" charset="0"/>
              <a:cs typeface="Calibri" panose="020F0502020204030204" pitchFamily="34" charset="0"/>
            </a:endParaRPr>
          </a:p>
        </p:txBody>
      </p:sp>
      <p:grpSp>
        <p:nvGrpSpPr>
          <p:cNvPr id="65" name="Group 64">
            <a:extLst>
              <a:ext uri="{FF2B5EF4-FFF2-40B4-BE49-F238E27FC236}">
                <a16:creationId xmlns:a16="http://schemas.microsoft.com/office/drawing/2014/main" id="{37CFFF03-6A6C-4A97-A9E7-5B844EFCD8FE}"/>
              </a:ext>
            </a:extLst>
          </p:cNvPr>
          <p:cNvGrpSpPr/>
          <p:nvPr/>
        </p:nvGrpSpPr>
        <p:grpSpPr>
          <a:xfrm>
            <a:off x="41747582" y="14615592"/>
            <a:ext cx="8097158" cy="16177907"/>
            <a:chOff x="41700729" y="10396353"/>
            <a:chExt cx="8097158" cy="14569850"/>
          </a:xfrm>
        </p:grpSpPr>
        <p:sp>
          <p:nvSpPr>
            <p:cNvPr id="13" name="Content Placeholder 2"/>
            <p:cNvSpPr txBox="1">
              <a:spLocks/>
            </p:cNvSpPr>
            <p:nvPr/>
          </p:nvSpPr>
          <p:spPr>
            <a:xfrm>
              <a:off x="41700729" y="10439129"/>
              <a:ext cx="8097158" cy="14527074"/>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lIns="360000" rIns="360000"/>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marL="0" indent="0" algn="just">
                <a:buFontTx/>
                <a:buNone/>
              </a:pPr>
              <a:r>
                <a:rPr lang="en-GB" sz="4400" b="1" kern="0" dirty="0">
                  <a:solidFill>
                    <a:schemeClr val="tx1"/>
                  </a:solidFill>
                  <a:latin typeface="Calibri" panose="020F0502020204030204" pitchFamily="34" charset="0"/>
                  <a:cs typeface="Calibri" panose="020F0502020204030204" pitchFamily="34" charset="0"/>
                </a:rPr>
                <a:t>Conclusions</a:t>
              </a:r>
            </a:p>
            <a:p>
              <a:pPr marL="0" indent="0" algn="just">
                <a:buFontTx/>
                <a:buNone/>
              </a:pPr>
              <a:endParaRPr lang="en-GB" sz="4000" kern="0" dirty="0">
                <a:solidFill>
                  <a:schemeClr val="tx1"/>
                </a:solidFill>
                <a:latin typeface="Calibri" panose="020F0502020204030204" pitchFamily="34" charset="0"/>
                <a:cs typeface="Calibri" panose="020F0502020204030204" pitchFamily="34" charset="0"/>
              </a:endParaRPr>
            </a:p>
            <a:p>
              <a:pPr marL="0" indent="0" algn="just">
                <a:buFontTx/>
                <a:buNone/>
              </a:pPr>
              <a:r>
                <a:rPr lang="en-GB" sz="4000" kern="0" dirty="0">
                  <a:latin typeface="Calibri" panose="020F0502020204030204" pitchFamily="34" charset="0"/>
                  <a:cs typeface="Calibri" panose="020F0502020204030204" pitchFamily="34" charset="0"/>
                </a:rPr>
                <a:t>• </a:t>
              </a:r>
              <a:r>
                <a:rPr lang="en-GB" sz="4000" kern="0" dirty="0">
                  <a:solidFill>
                    <a:schemeClr val="tx1"/>
                  </a:solidFill>
                  <a:latin typeface="Calibri" panose="020F0502020204030204" pitchFamily="34" charset="0"/>
                  <a:cs typeface="Calibri" panose="020F0502020204030204" pitchFamily="34" charset="0"/>
                </a:rPr>
                <a:t>Older rats (with higher rat bodyweight) and rats living in greener urban areas carry significantly more zoonotic pathogens</a:t>
              </a:r>
            </a:p>
            <a:p>
              <a:pPr marL="0" indent="0" algn="just">
                <a:buFontTx/>
                <a:buNone/>
              </a:pPr>
              <a:r>
                <a:rPr lang="en-GB" sz="4000" kern="0" dirty="0">
                  <a:latin typeface="Calibri" panose="020F0502020204030204" pitchFamily="34" charset="0"/>
                  <a:cs typeface="Calibri" panose="020F0502020204030204" pitchFamily="34" charset="0"/>
                </a:rPr>
                <a:t>• </a:t>
              </a:r>
              <a:r>
                <a:rPr lang="en-GB" sz="4000" kern="0" dirty="0">
                  <a:solidFill>
                    <a:schemeClr val="tx1"/>
                  </a:solidFill>
                  <a:latin typeface="Calibri" panose="020F0502020204030204" pitchFamily="34" charset="0"/>
                  <a:cs typeface="Calibri" panose="020F0502020204030204" pitchFamily="34" charset="0"/>
                </a:rPr>
                <a:t>The relative abundance of rats in a certain location is not related to the amount of greenspace present (NDVI), though the two locations with the highest relative rat abundance are two parks in Amsterdam  </a:t>
              </a:r>
            </a:p>
            <a:p>
              <a:pPr marL="0" indent="0" algn="just">
                <a:buFontTx/>
                <a:buNone/>
              </a:pPr>
              <a:r>
                <a:rPr lang="en-GB" sz="4000" kern="0" dirty="0">
                  <a:latin typeface="Calibri" panose="020F0502020204030204" pitchFamily="34" charset="0"/>
                  <a:cs typeface="Calibri" panose="020F0502020204030204" pitchFamily="34" charset="0"/>
                </a:rPr>
                <a:t>• Most rats are trapped in the first two days after trap activation. The number of adults and subadults trapped decreases with time. The number of juveniles trapped seems to increase again after the weekend (between trapping night 4 and 5), which could indicate shorter lasting neophobic behaviour towards traps in young rats compared to older rats</a:t>
              </a:r>
              <a:endParaRPr lang="en-GB" sz="4000" kern="0" dirty="0">
                <a:solidFill>
                  <a:schemeClr val="tx1"/>
                </a:solidFill>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4AAAA103-5425-40D5-84D5-3ECB1BFB7622}"/>
                </a:ext>
              </a:extLst>
            </p:cNvPr>
            <p:cNvSpPr/>
            <p:nvPr/>
          </p:nvSpPr>
          <p:spPr bwMode="auto">
            <a:xfrm>
              <a:off x="41719009" y="10396353"/>
              <a:ext cx="8078877" cy="1213445"/>
            </a:xfrm>
            <a:prstGeom prst="rect">
              <a:avLst/>
            </a:prstGeom>
            <a:solidFill>
              <a:schemeClr val="accent2">
                <a:lumMod val="75000"/>
              </a:schemeClr>
            </a:solidFill>
            <a:ln>
              <a:noFill/>
            </a:ln>
            <a:effectLst/>
          </p:spPr>
          <p:txBody>
            <a:bodyPr vert="horz" wrap="square" lIns="274430" tIns="138248" rIns="274430" bIns="138248" numCol="1" rtlCol="0" anchor="t" anchorCtr="0" compatLnSpc="1">
              <a:prstTxWarp prst="textNoShape">
                <a:avLst/>
              </a:prstTxWarp>
            </a:bodyPr>
            <a:lstStyle/>
            <a:p>
              <a:pPr marR="0" algn="l" defTabSz="6288088" rtl="0" eaLnBrk="0" fontAlgn="base" latinLnBrk="0" hangingPunct="0">
                <a:lnSpc>
                  <a:spcPct val="100000"/>
                </a:lnSpc>
                <a:spcBef>
                  <a:spcPct val="20000"/>
                </a:spcBef>
                <a:spcAft>
                  <a:spcPct val="0"/>
                </a:spcAft>
                <a:buClrTx/>
                <a:buSzTx/>
                <a:buNone/>
                <a:tabLst/>
              </a:pPr>
              <a:r>
                <a:rPr kumimoji="0" lang="en-US" sz="5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Conclusions</a:t>
              </a:r>
              <a:endParaRPr kumimoji="0" lang="nl-NL" sz="5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grpSp>
      <p:sp>
        <p:nvSpPr>
          <p:cNvPr id="7" name="AutoShape 2" descr="Image result for grap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4" descr="Image result for grap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5" descr="A person smiling for the camera&#10;&#10;Description automatically generated with medium confidence">
            <a:extLst>
              <a:ext uri="{FF2B5EF4-FFF2-40B4-BE49-F238E27FC236}">
                <a16:creationId xmlns:a16="http://schemas.microsoft.com/office/drawing/2014/main" id="{0A993F4A-8C23-402E-BC89-089D46EEB3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1974"/>
          <a:stretch>
            <a:fillRect/>
          </a:stretch>
        </p:blipFill>
        <p:spPr bwMode="auto">
          <a:xfrm>
            <a:off x="43752220" y="1870177"/>
            <a:ext cx="6074237" cy="712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8" descr="Promiss">
            <a:extLst>
              <a:ext uri="{FF2B5EF4-FFF2-40B4-BE49-F238E27FC236}">
                <a16:creationId xmlns:a16="http://schemas.microsoft.com/office/drawing/2014/main" id="{CAA43A6C-059F-40FC-AB28-20CE43F756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67696" y="31749610"/>
            <a:ext cx="6309461" cy="294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6" descr="Brand Portal WUR">
            <a:extLst>
              <a:ext uri="{FF2B5EF4-FFF2-40B4-BE49-F238E27FC236}">
                <a16:creationId xmlns:a16="http://schemas.microsoft.com/office/drawing/2014/main" id="{44A5B73F-9B6E-4E82-B79F-476E5BF5E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2460" y="32696910"/>
            <a:ext cx="6831970" cy="178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0" descr="Summer School 2021 - One Health EJP">
            <a:extLst>
              <a:ext uri="{FF2B5EF4-FFF2-40B4-BE49-F238E27FC236}">
                <a16:creationId xmlns:a16="http://schemas.microsoft.com/office/drawing/2014/main" id="{D94F90B2-3BC6-42CE-984A-FF9C9085FD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45950"/>
          <a:stretch>
            <a:fillRect/>
          </a:stretch>
        </p:blipFill>
        <p:spPr bwMode="auto">
          <a:xfrm>
            <a:off x="44896200" y="31749610"/>
            <a:ext cx="4149344" cy="275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2418B734-1BC3-463B-BD2D-68ADE12F5A1F}"/>
              </a:ext>
            </a:extLst>
          </p:cNvPr>
          <p:cNvSpPr/>
          <p:nvPr/>
        </p:nvSpPr>
        <p:spPr bwMode="auto">
          <a:xfrm>
            <a:off x="1523711" y="10367120"/>
            <a:ext cx="14646441" cy="1213445"/>
          </a:xfrm>
          <a:prstGeom prst="rect">
            <a:avLst/>
          </a:prstGeom>
          <a:solidFill>
            <a:schemeClr val="accent2">
              <a:lumMod val="75000"/>
            </a:schemeClr>
          </a:solidFill>
          <a:ln>
            <a:noFill/>
          </a:ln>
          <a:effectLst/>
        </p:spPr>
        <p:txBody>
          <a:bodyPr vert="horz" wrap="square" lIns="274430" tIns="138248" rIns="274430" bIns="138248" numCol="1" rtlCol="0" anchor="t" anchorCtr="0" compatLnSpc="1">
            <a:prstTxWarp prst="textNoShape">
              <a:avLst/>
            </a:prstTxWarp>
          </a:bodyPr>
          <a:lstStyle/>
          <a:p>
            <a:pPr marR="0" algn="l" defTabSz="6288088" rtl="0" eaLnBrk="0" fontAlgn="base" latinLnBrk="0" hangingPunct="0">
              <a:lnSpc>
                <a:spcPct val="100000"/>
              </a:lnSpc>
              <a:spcBef>
                <a:spcPct val="20000"/>
              </a:spcBef>
              <a:spcAft>
                <a:spcPct val="0"/>
              </a:spcAft>
              <a:buClrTx/>
              <a:buSzTx/>
              <a:buNone/>
              <a:tabLst/>
            </a:pPr>
            <a:r>
              <a:rPr lang="en-US" sz="5400" b="1" dirty="0">
                <a:solidFill>
                  <a:schemeClr val="bg1"/>
                </a:solidFill>
                <a:latin typeface="Calibri" panose="020F0502020204030204" pitchFamily="34" charset="0"/>
                <a:cs typeface="Calibri" panose="020F0502020204030204" pitchFamily="34" charset="0"/>
              </a:rPr>
              <a:t>Introduction</a:t>
            </a:r>
            <a:endParaRPr kumimoji="0" lang="nl-NL" sz="5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grpSp>
        <p:nvGrpSpPr>
          <p:cNvPr id="67" name="Group 66">
            <a:extLst>
              <a:ext uri="{FF2B5EF4-FFF2-40B4-BE49-F238E27FC236}">
                <a16:creationId xmlns:a16="http://schemas.microsoft.com/office/drawing/2014/main" id="{C4B05555-2C0A-4800-9BB5-186F14348E84}"/>
              </a:ext>
            </a:extLst>
          </p:cNvPr>
          <p:cNvGrpSpPr/>
          <p:nvPr/>
        </p:nvGrpSpPr>
        <p:grpSpPr>
          <a:xfrm>
            <a:off x="1552528" y="17495912"/>
            <a:ext cx="14617625" cy="17307914"/>
            <a:chOff x="1552528" y="17495912"/>
            <a:chExt cx="14617625" cy="17307914"/>
          </a:xfrm>
        </p:grpSpPr>
        <p:sp>
          <p:nvSpPr>
            <p:cNvPr id="11" name="Content Placeholder 2"/>
            <p:cNvSpPr txBox="1">
              <a:spLocks/>
            </p:cNvSpPr>
            <p:nvPr/>
          </p:nvSpPr>
          <p:spPr>
            <a:xfrm>
              <a:off x="1552528" y="17495912"/>
              <a:ext cx="14617624" cy="17307914"/>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lIns="360000" rIns="360000"/>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marL="528638" indent="0">
                <a:buFontTx/>
                <a:buNone/>
              </a:pPr>
              <a:endParaRPr lang="en-GB" sz="4000" kern="0" dirty="0">
                <a:solidFill>
                  <a:schemeClr val="tx1"/>
                </a:solidFill>
              </a:endParaRPr>
            </a:p>
            <a:p>
              <a:pPr marL="0" indent="0" algn="just">
                <a:buFontTx/>
                <a:buNone/>
              </a:pPr>
              <a:r>
                <a:rPr lang="fr-FR" altLang="fr-FR" sz="4000" b="1" dirty="0">
                  <a:solidFill>
                    <a:schemeClr val="tx1"/>
                  </a:solidFill>
                  <a:latin typeface="Calibri" panose="020F0502020204030204" pitchFamily="34" charset="0"/>
                  <a:cs typeface="Calibri" panose="020F0502020204030204" pitchFamily="34" charset="0"/>
                </a:rPr>
                <a:t/>
              </a:r>
              <a:br>
                <a:rPr lang="fr-FR" altLang="fr-FR" sz="4000" b="1" dirty="0">
                  <a:solidFill>
                    <a:schemeClr val="tx1"/>
                  </a:solidFill>
                  <a:latin typeface="Calibri" panose="020F0502020204030204" pitchFamily="34" charset="0"/>
                  <a:cs typeface="Calibri" panose="020F0502020204030204" pitchFamily="34" charset="0"/>
                </a:rPr>
              </a:br>
              <a:r>
                <a:rPr lang="fr-FR" altLang="fr-FR" sz="4000" b="1" dirty="0">
                  <a:solidFill>
                    <a:schemeClr val="tx1"/>
                  </a:solidFill>
                  <a:latin typeface="Calibri" panose="020F0502020204030204" pitchFamily="34" charset="0"/>
                  <a:cs typeface="Calibri" panose="020F0502020204030204" pitchFamily="34" charset="0"/>
                </a:rPr>
                <a:t>Rat </a:t>
              </a:r>
              <a:r>
                <a:rPr lang="fr-FR" altLang="fr-FR" sz="4000" b="1" dirty="0" err="1">
                  <a:solidFill>
                    <a:schemeClr val="tx1"/>
                  </a:solidFill>
                  <a:latin typeface="Calibri" panose="020F0502020204030204" pitchFamily="34" charset="0"/>
                  <a:cs typeface="Calibri" panose="020F0502020204030204" pitchFamily="34" charset="0"/>
                </a:rPr>
                <a:t>trapping</a:t>
              </a:r>
              <a:r>
                <a:rPr lang="fr-FR" altLang="fr-FR" sz="4000" b="1" dirty="0">
                  <a:solidFill>
                    <a:schemeClr val="tx1"/>
                  </a:solidFill>
                  <a:latin typeface="Calibri" panose="020F0502020204030204" pitchFamily="34" charset="0"/>
                  <a:cs typeface="Calibri" panose="020F0502020204030204" pitchFamily="34" charset="0"/>
                </a:rPr>
                <a:t>: </a:t>
              </a:r>
              <a:r>
                <a:rPr lang="fr-FR" altLang="fr-FR" sz="4000" i="1" dirty="0">
                  <a:solidFill>
                    <a:schemeClr val="tx1"/>
                  </a:solidFill>
                  <a:latin typeface="Calibri" panose="020F0502020204030204" pitchFamily="34" charset="0"/>
                  <a:cs typeface="Calibri" panose="020F0502020204030204" pitchFamily="34" charset="0"/>
                </a:rPr>
                <a:t>Rattus </a:t>
              </a:r>
              <a:r>
                <a:rPr lang="fr-FR" altLang="fr-FR" sz="4000" i="1" dirty="0" err="1">
                  <a:solidFill>
                    <a:schemeClr val="tx1"/>
                  </a:solidFill>
                  <a:latin typeface="Calibri" panose="020F0502020204030204" pitchFamily="34" charset="0"/>
                  <a:cs typeface="Calibri" panose="020F0502020204030204" pitchFamily="34" charset="0"/>
                </a:rPr>
                <a:t>norvegicus</a:t>
              </a:r>
              <a:r>
                <a:rPr lang="fr-FR" altLang="fr-FR" sz="4000" i="1"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were</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trapped</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systematically</a:t>
              </a:r>
              <a:r>
                <a:rPr lang="fr-FR" altLang="fr-FR" sz="4000" dirty="0">
                  <a:solidFill>
                    <a:schemeClr val="tx1"/>
                  </a:solidFill>
                  <a:latin typeface="Calibri" panose="020F0502020204030204" pitchFamily="34" charset="0"/>
                  <a:cs typeface="Calibri" panose="020F0502020204030204" pitchFamily="34" charset="0"/>
                </a:rPr>
                <a:t> in </a:t>
              </a:r>
              <a:r>
                <a:rPr lang="fr-FR" altLang="fr-FR" sz="4000" dirty="0" err="1">
                  <a:solidFill>
                    <a:schemeClr val="tx1"/>
                  </a:solidFill>
                  <a:latin typeface="Calibri" panose="020F0502020204030204" pitchFamily="34" charset="0"/>
                  <a:cs typeface="Calibri" panose="020F0502020204030204" pitchFamily="34" charset="0"/>
                </a:rPr>
                <a:t>two</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different</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cities</a:t>
              </a:r>
              <a:r>
                <a:rPr lang="fr-FR" altLang="fr-FR" sz="4000" dirty="0">
                  <a:solidFill>
                    <a:schemeClr val="tx1"/>
                  </a:solidFill>
                  <a:latin typeface="Calibri" panose="020F0502020204030204" pitchFamily="34" charset="0"/>
                  <a:cs typeface="Calibri" panose="020F0502020204030204" pitchFamily="34" charset="0"/>
                </a:rPr>
                <a:t> in the </a:t>
              </a:r>
              <a:r>
                <a:rPr lang="fr-FR" altLang="fr-FR" sz="4000" dirty="0" err="1">
                  <a:solidFill>
                    <a:schemeClr val="tx1"/>
                  </a:solidFill>
                  <a:latin typeface="Calibri" panose="020F0502020204030204" pitchFamily="34" charset="0"/>
                  <a:cs typeface="Calibri" panose="020F0502020204030204" pitchFamily="34" charset="0"/>
                </a:rPr>
                <a:t>Netherlands</a:t>
              </a:r>
              <a:r>
                <a:rPr lang="fr-FR" altLang="fr-FR" sz="4000" dirty="0">
                  <a:solidFill>
                    <a:schemeClr val="tx1"/>
                  </a:solidFill>
                  <a:latin typeface="Calibri" panose="020F0502020204030204" pitchFamily="34" charset="0"/>
                  <a:cs typeface="Calibri" panose="020F0502020204030204" pitchFamily="34" charset="0"/>
                </a:rPr>
                <a:t> (Amsterdam and Rotterdam) in 2020 and 2021 by </a:t>
              </a:r>
              <a:r>
                <a:rPr lang="fr-FR" altLang="fr-FR" sz="4000" dirty="0" err="1">
                  <a:solidFill>
                    <a:schemeClr val="tx1"/>
                  </a:solidFill>
                  <a:latin typeface="Calibri" panose="020F0502020204030204" pitchFamily="34" charset="0"/>
                  <a:cs typeface="Calibri" panose="020F0502020204030204" pitchFamily="34" charset="0"/>
                </a:rPr>
                <a:t>using</a:t>
              </a:r>
              <a:r>
                <a:rPr lang="fr-FR" altLang="fr-FR" sz="4000" dirty="0">
                  <a:solidFill>
                    <a:schemeClr val="tx1"/>
                  </a:solidFill>
                  <a:latin typeface="Calibri" panose="020F0502020204030204" pitchFamily="34" charset="0"/>
                  <a:cs typeface="Calibri" panose="020F0502020204030204" pitchFamily="34" charset="0"/>
                </a:rPr>
                <a:t> snap traps. </a:t>
              </a:r>
              <a:r>
                <a:rPr lang="fr-FR" altLang="fr-FR" sz="4000" dirty="0" err="1">
                  <a:solidFill>
                    <a:schemeClr val="tx1"/>
                  </a:solidFill>
                  <a:latin typeface="Calibri" panose="020F0502020204030204" pitchFamily="34" charset="0"/>
                  <a:cs typeface="Calibri" panose="020F0502020204030204" pitchFamily="34" charset="0"/>
                </a:rPr>
                <a:t>Within</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these</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cities</a:t>
              </a:r>
              <a:r>
                <a:rPr lang="fr-FR" altLang="fr-FR" sz="4000" dirty="0">
                  <a:solidFill>
                    <a:schemeClr val="tx1"/>
                  </a:solidFill>
                  <a:latin typeface="Calibri" panose="020F0502020204030204" pitchFamily="34" charset="0"/>
                  <a:cs typeface="Calibri" panose="020F0502020204030204" pitchFamily="34" charset="0"/>
                </a:rPr>
                <a:t>, rats </a:t>
              </a:r>
              <a:r>
                <a:rPr lang="fr-FR" altLang="fr-FR" sz="4000" dirty="0" err="1">
                  <a:solidFill>
                    <a:schemeClr val="tx1"/>
                  </a:solidFill>
                  <a:latin typeface="Calibri" panose="020F0502020204030204" pitchFamily="34" charset="0"/>
                  <a:cs typeface="Calibri" panose="020F0502020204030204" pitchFamily="34" charset="0"/>
                </a:rPr>
                <a:t>were</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trapped</a:t>
              </a:r>
              <a:r>
                <a:rPr lang="fr-FR" altLang="fr-FR" sz="4000" dirty="0">
                  <a:solidFill>
                    <a:schemeClr val="tx1"/>
                  </a:solidFill>
                  <a:latin typeface="Calibri" panose="020F0502020204030204" pitchFamily="34" charset="0"/>
                  <a:cs typeface="Calibri" panose="020F0502020204030204" pitchFamily="34" charset="0"/>
                </a:rPr>
                <a:t> in </a:t>
              </a:r>
              <a:r>
                <a:rPr lang="fr-FR" altLang="fr-FR" sz="4000" dirty="0" err="1">
                  <a:solidFill>
                    <a:schemeClr val="tx1"/>
                  </a:solidFill>
                  <a:latin typeface="Calibri" panose="020F0502020204030204" pitchFamily="34" charset="0"/>
                  <a:cs typeface="Calibri" panose="020F0502020204030204" pitchFamily="34" charset="0"/>
                </a:rPr>
                <a:t>parks</a:t>
              </a:r>
              <a:r>
                <a:rPr lang="fr-FR" altLang="fr-FR" sz="4000" dirty="0">
                  <a:solidFill>
                    <a:schemeClr val="tx1"/>
                  </a:solidFill>
                  <a:latin typeface="Calibri" panose="020F0502020204030204" pitchFamily="34" charset="0"/>
                  <a:cs typeface="Calibri" panose="020F0502020204030204" pitchFamily="34" charset="0"/>
                </a:rPr>
                <a:t> and </a:t>
              </a:r>
              <a:r>
                <a:rPr lang="fr-FR" altLang="fr-FR" sz="4000" dirty="0" err="1">
                  <a:solidFill>
                    <a:schemeClr val="tx1"/>
                  </a:solidFill>
                  <a:latin typeface="Calibri" panose="020F0502020204030204" pitchFamily="34" charset="0"/>
                  <a:cs typeface="Calibri" panose="020F0502020204030204" pitchFamily="34" charset="0"/>
                </a:rPr>
                <a:t>residential</a:t>
              </a:r>
              <a:r>
                <a:rPr lang="fr-FR" altLang="fr-FR" sz="4000" dirty="0">
                  <a:solidFill>
                    <a:schemeClr val="tx1"/>
                  </a:solidFill>
                  <a:latin typeface="Calibri" panose="020F0502020204030204" pitchFamily="34" charset="0"/>
                  <a:cs typeface="Calibri" panose="020F0502020204030204" pitchFamily="34" charset="0"/>
                </a:rPr>
                <a:t> areas </a:t>
              </a:r>
              <a:r>
                <a:rPr lang="fr-FR" altLang="fr-FR" sz="4000" dirty="0" err="1">
                  <a:solidFill>
                    <a:schemeClr val="tx1"/>
                  </a:solidFill>
                  <a:latin typeface="Calibri" panose="020F0502020204030204" pitchFamily="34" charset="0"/>
                  <a:cs typeface="Calibri" panose="020F0502020204030204" pitchFamily="34" charset="0"/>
                </a:rPr>
                <a:t>with</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varying</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amounts</a:t>
              </a:r>
              <a:r>
                <a:rPr lang="fr-FR" altLang="fr-FR" sz="4000" dirty="0">
                  <a:solidFill>
                    <a:schemeClr val="tx1"/>
                  </a:solidFill>
                  <a:latin typeface="Calibri" panose="020F0502020204030204" pitchFamily="34" charset="0"/>
                  <a:cs typeface="Calibri" panose="020F0502020204030204" pitchFamily="34" charset="0"/>
                </a:rPr>
                <a:t> of </a:t>
              </a:r>
              <a:r>
                <a:rPr lang="fr-FR" altLang="fr-FR" sz="4000" dirty="0" err="1">
                  <a:solidFill>
                    <a:schemeClr val="tx1"/>
                  </a:solidFill>
                  <a:latin typeface="Calibri" panose="020F0502020204030204" pitchFamily="34" charset="0"/>
                  <a:cs typeface="Calibri" panose="020F0502020204030204" pitchFamily="34" charset="0"/>
                </a:rPr>
                <a:t>greenspace</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present</a:t>
              </a:r>
              <a:r>
                <a:rPr lang="fr-FR" altLang="fr-FR" sz="4000" dirty="0">
                  <a:solidFill>
                    <a:schemeClr val="tx1"/>
                  </a:solidFill>
                  <a:latin typeface="Calibri" panose="020F0502020204030204" pitchFamily="34" charset="0"/>
                  <a:cs typeface="Calibri" panose="020F0502020204030204" pitchFamily="34" charset="0"/>
                </a:rPr>
                <a:t> (n=36 locations).The percentage of green in a certain location </a:t>
              </a:r>
              <a:r>
                <a:rPr lang="fr-FR" altLang="fr-FR" sz="4000" dirty="0" err="1">
                  <a:solidFill>
                    <a:schemeClr val="tx1"/>
                  </a:solidFill>
                  <a:latin typeface="Calibri" panose="020F0502020204030204" pitchFamily="34" charset="0"/>
                  <a:cs typeface="Calibri" panose="020F0502020204030204" pitchFamily="34" charset="0"/>
                </a:rPr>
                <a:t>was</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measured</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using</a:t>
              </a:r>
              <a:r>
                <a:rPr lang="fr-FR" altLang="fr-FR" sz="4000" dirty="0">
                  <a:solidFill>
                    <a:schemeClr val="tx1"/>
                  </a:solidFill>
                  <a:latin typeface="Calibri" panose="020F0502020204030204" pitchFamily="34" charset="0"/>
                  <a:cs typeface="Calibri" panose="020F0502020204030204" pitchFamily="34" charset="0"/>
                </a:rPr>
                <a:t> NDVI. </a:t>
              </a:r>
            </a:p>
            <a:p>
              <a:pPr eaLnBrk="1" hangingPunct="1">
                <a:defRPr/>
              </a:pPr>
              <a:endParaRPr lang="fr-FR" altLang="fr-FR" sz="4000" dirty="0">
                <a:solidFill>
                  <a:schemeClr val="tx1"/>
                </a:solidFill>
                <a:latin typeface="Calibri" panose="020F0502020204030204" pitchFamily="34" charset="0"/>
                <a:cs typeface="Calibri" panose="020F0502020204030204" pitchFamily="34" charset="0"/>
              </a:endParaRPr>
            </a:p>
            <a:p>
              <a:pPr marL="0" indent="0" eaLnBrk="1" hangingPunct="1">
                <a:buNone/>
                <a:defRPr/>
              </a:pPr>
              <a:r>
                <a:rPr lang="fr-FR" altLang="fr-FR" sz="4000" b="1" dirty="0">
                  <a:solidFill>
                    <a:schemeClr val="tx1"/>
                  </a:solidFill>
                  <a:latin typeface="Calibri" panose="020F0502020204030204" pitchFamily="34" charset="0"/>
                  <a:cs typeface="Calibri" panose="020F0502020204030204" pitchFamily="34" charset="0"/>
                </a:rPr>
                <a:t>Relative rat </a:t>
              </a:r>
              <a:r>
                <a:rPr lang="fr-FR" altLang="fr-FR" sz="4000" b="1" dirty="0" err="1">
                  <a:solidFill>
                    <a:schemeClr val="tx1"/>
                  </a:solidFill>
                  <a:latin typeface="Calibri" panose="020F0502020204030204" pitchFamily="34" charset="0"/>
                  <a:cs typeface="Calibri" panose="020F0502020204030204" pitchFamily="34" charset="0"/>
                </a:rPr>
                <a:t>abundance</a:t>
              </a:r>
              <a:r>
                <a:rPr lang="fr-FR" altLang="fr-FR" sz="4000" b="1" dirty="0">
                  <a:solidFill>
                    <a:schemeClr val="tx1"/>
                  </a:solidFill>
                  <a:latin typeface="Calibri" panose="020F0502020204030204" pitchFamily="34" charset="0"/>
                  <a:cs typeface="Calibri" panose="020F0502020204030204" pitchFamily="34" charset="0"/>
                </a:rPr>
                <a:t>: </a:t>
              </a:r>
              <a:r>
                <a:rPr lang="fr-FR" altLang="fr-FR" sz="4000" dirty="0">
                  <a:solidFill>
                    <a:schemeClr val="tx1"/>
                  </a:solidFill>
                  <a:latin typeface="Calibri" panose="020F0502020204030204" pitchFamily="34" charset="0"/>
                  <a:cs typeface="Calibri" panose="020F0502020204030204" pitchFamily="34" charset="0"/>
                </a:rPr>
                <a:t>Relative rat </a:t>
              </a:r>
              <a:r>
                <a:rPr lang="fr-FR" altLang="fr-FR" sz="4000" dirty="0" err="1">
                  <a:solidFill>
                    <a:schemeClr val="tx1"/>
                  </a:solidFill>
                  <a:latin typeface="Calibri" panose="020F0502020204030204" pitchFamily="34" charset="0"/>
                  <a:cs typeface="Calibri" panose="020F0502020204030204" pitchFamily="34" charset="0"/>
                </a:rPr>
                <a:t>abundance</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was</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compared</a:t>
              </a:r>
              <a:r>
                <a:rPr lang="fr-FR" altLang="fr-FR" sz="4000" dirty="0">
                  <a:solidFill>
                    <a:schemeClr val="tx1"/>
                  </a:solidFill>
                  <a:latin typeface="Calibri" panose="020F0502020204030204" pitchFamily="34" charset="0"/>
                  <a:cs typeface="Calibri" panose="020F0502020204030204" pitchFamily="34" charset="0"/>
                </a:rPr>
                <a:t> by </a:t>
              </a:r>
              <a:r>
                <a:rPr lang="fr-FR" altLang="fr-FR" sz="4000" dirty="0" err="1">
                  <a:solidFill>
                    <a:schemeClr val="tx1"/>
                  </a:solidFill>
                  <a:latin typeface="Calibri" panose="020F0502020204030204" pitchFamily="34" charset="0"/>
                  <a:cs typeface="Calibri" panose="020F0502020204030204" pitchFamily="34" charset="0"/>
                </a:rPr>
                <a:t>calculating</a:t>
              </a:r>
              <a:r>
                <a:rPr lang="fr-FR" altLang="fr-FR" sz="4000" dirty="0">
                  <a:solidFill>
                    <a:schemeClr val="tx1"/>
                  </a:solidFill>
                  <a:latin typeface="Calibri" panose="020F0502020204030204" pitchFamily="34" charset="0"/>
                  <a:cs typeface="Calibri" panose="020F0502020204030204" pitchFamily="34" charset="0"/>
                </a:rPr>
                <a:t> the rat trap index (total nr of rats </a:t>
              </a:r>
              <a:r>
                <a:rPr lang="fr-FR" altLang="fr-FR" sz="4000" dirty="0" err="1">
                  <a:solidFill>
                    <a:schemeClr val="tx1"/>
                  </a:solidFill>
                  <a:latin typeface="Calibri" panose="020F0502020204030204" pitchFamily="34" charset="0"/>
                  <a:cs typeface="Calibri" panose="020F0502020204030204" pitchFamily="34" charset="0"/>
                </a:rPr>
                <a:t>trapped</a:t>
              </a:r>
              <a:r>
                <a:rPr lang="fr-FR" altLang="fr-FR" sz="4000" dirty="0">
                  <a:solidFill>
                    <a:schemeClr val="tx1"/>
                  </a:solidFill>
                  <a:latin typeface="Calibri" panose="020F0502020204030204" pitchFamily="34" charset="0"/>
                  <a:cs typeface="Calibri" panose="020F0502020204030204" pitchFamily="34" charset="0"/>
                </a:rPr>
                <a:t> per location / nr of effective </a:t>
              </a:r>
              <a:r>
                <a:rPr lang="fr-FR" altLang="fr-FR" sz="4000" dirty="0" err="1">
                  <a:solidFill>
                    <a:schemeClr val="tx1"/>
                  </a:solidFill>
                  <a:latin typeface="Calibri" panose="020F0502020204030204" pitchFamily="34" charset="0"/>
                  <a:cs typeface="Calibri" panose="020F0502020204030204" pitchFamily="34" charset="0"/>
                </a:rPr>
                <a:t>trapping</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nights</a:t>
              </a:r>
              <a:r>
                <a:rPr lang="fr-FR" altLang="fr-FR" sz="4000" dirty="0">
                  <a:solidFill>
                    <a:schemeClr val="tx1"/>
                  </a:solidFill>
                  <a:latin typeface="Calibri" panose="020F0502020204030204" pitchFamily="34" charset="0"/>
                  <a:cs typeface="Calibri" panose="020F0502020204030204" pitchFamily="34" charset="0"/>
                </a:rPr>
                <a:t>)</a:t>
              </a:r>
            </a:p>
            <a:p>
              <a:pPr eaLnBrk="1" hangingPunct="1">
                <a:defRPr/>
              </a:pPr>
              <a:endParaRPr lang="fr-FR" altLang="fr-FR" sz="4000" dirty="0">
                <a:solidFill>
                  <a:schemeClr val="tx1"/>
                </a:solidFill>
                <a:latin typeface="Calibri" panose="020F0502020204030204" pitchFamily="34" charset="0"/>
                <a:cs typeface="Calibri" panose="020F0502020204030204" pitchFamily="34" charset="0"/>
              </a:endParaRPr>
            </a:p>
            <a:p>
              <a:pPr marL="0" indent="0" eaLnBrk="1" hangingPunct="1">
                <a:buNone/>
                <a:defRPr/>
              </a:pPr>
              <a:r>
                <a:rPr lang="fr-FR" altLang="fr-FR" sz="4000" b="1" dirty="0" err="1">
                  <a:solidFill>
                    <a:schemeClr val="tx1"/>
                  </a:solidFill>
                  <a:latin typeface="Calibri" panose="020F0502020204030204" pitchFamily="34" charset="0"/>
                  <a:cs typeface="Calibri" panose="020F0502020204030204" pitchFamily="34" charset="0"/>
                </a:rPr>
                <a:t>Zoonotic</a:t>
              </a:r>
              <a:r>
                <a:rPr lang="fr-FR" altLang="fr-FR" sz="4000" b="1" dirty="0">
                  <a:solidFill>
                    <a:schemeClr val="tx1"/>
                  </a:solidFill>
                  <a:latin typeface="Calibri" panose="020F0502020204030204" pitchFamily="34" charset="0"/>
                  <a:cs typeface="Calibri" panose="020F0502020204030204" pitchFamily="34" charset="0"/>
                </a:rPr>
                <a:t> </a:t>
              </a:r>
              <a:r>
                <a:rPr lang="fr-FR" altLang="fr-FR" sz="4000" b="1" dirty="0" err="1">
                  <a:solidFill>
                    <a:schemeClr val="tx1"/>
                  </a:solidFill>
                  <a:latin typeface="Calibri" panose="020F0502020204030204" pitchFamily="34" charset="0"/>
                  <a:cs typeface="Calibri" panose="020F0502020204030204" pitchFamily="34" charset="0"/>
                </a:rPr>
                <a:t>pathogen</a:t>
              </a:r>
              <a:r>
                <a:rPr lang="fr-FR" altLang="fr-FR" sz="4000" b="1" dirty="0">
                  <a:solidFill>
                    <a:schemeClr val="tx1"/>
                  </a:solidFill>
                  <a:latin typeface="Calibri" panose="020F0502020204030204" pitchFamily="34" charset="0"/>
                  <a:cs typeface="Calibri" panose="020F0502020204030204" pitchFamily="34" charset="0"/>
                </a:rPr>
                <a:t> </a:t>
              </a:r>
              <a:r>
                <a:rPr lang="fr-FR" altLang="fr-FR" sz="4000" b="1" dirty="0" err="1">
                  <a:solidFill>
                    <a:schemeClr val="tx1"/>
                  </a:solidFill>
                  <a:latin typeface="Calibri" panose="020F0502020204030204" pitchFamily="34" charset="0"/>
                  <a:cs typeface="Calibri" panose="020F0502020204030204" pitchFamily="34" charset="0"/>
                </a:rPr>
                <a:t>detection</a:t>
              </a:r>
              <a:r>
                <a:rPr lang="fr-FR" altLang="fr-FR" sz="4000" b="1" dirty="0">
                  <a:solidFill>
                    <a:schemeClr val="tx1"/>
                  </a:solidFill>
                  <a:latin typeface="Calibri" panose="020F0502020204030204" pitchFamily="34" charset="0"/>
                  <a:cs typeface="Calibri" panose="020F0502020204030204" pitchFamily="34" charset="0"/>
                </a:rPr>
                <a:t>: </a:t>
              </a:r>
              <a:r>
                <a:rPr lang="en-US" sz="4000" dirty="0">
                  <a:solidFill>
                    <a:schemeClr val="tx1"/>
                  </a:solidFill>
                  <a:latin typeface="Calibri" panose="020F0502020204030204" pitchFamily="34" charset="0"/>
                  <a:cs typeface="Calibri" panose="020F0502020204030204" pitchFamily="34" charset="0"/>
                </a:rPr>
                <a:t>All captured rats were dissected and tested for 17 different zoonotic pathogens (as mentioned in the results table). These pathogens were tested using (q)PCR (in combination with ELISA or IFA).</a:t>
              </a:r>
              <a:endParaRPr lang="fr-FR" altLang="fr-FR" sz="4000" i="1" dirty="0">
                <a:solidFill>
                  <a:schemeClr val="tx1"/>
                </a:solidFill>
                <a:latin typeface="Calibri" panose="020F0502020204030204" pitchFamily="34" charset="0"/>
                <a:cs typeface="Calibri" panose="020F0502020204030204" pitchFamily="34" charset="0"/>
              </a:endParaRPr>
            </a:p>
            <a:p>
              <a:pPr marL="0" indent="0" eaLnBrk="1" hangingPunct="1">
                <a:buNone/>
                <a:defRPr/>
              </a:pPr>
              <a:endParaRPr lang="fr-FR" altLang="fr-FR" sz="4000" dirty="0">
                <a:solidFill>
                  <a:schemeClr val="tx1"/>
                </a:solidFill>
                <a:latin typeface="Calibri" panose="020F0502020204030204" pitchFamily="34" charset="0"/>
                <a:cs typeface="Calibri" panose="020F0502020204030204" pitchFamily="34" charset="0"/>
              </a:endParaRPr>
            </a:p>
            <a:p>
              <a:pPr marL="0" indent="0" eaLnBrk="1" hangingPunct="1">
                <a:buNone/>
                <a:defRPr/>
              </a:pPr>
              <a:r>
                <a:rPr lang="fr-FR" altLang="fr-FR" sz="4000" b="1" dirty="0" err="1">
                  <a:solidFill>
                    <a:schemeClr val="tx1"/>
                  </a:solidFill>
                  <a:latin typeface="Calibri" panose="020F0502020204030204" pitchFamily="34" charset="0"/>
                  <a:cs typeface="Calibri" panose="020F0502020204030204" pitchFamily="34" charset="0"/>
                </a:rPr>
                <a:t>Statistical</a:t>
              </a:r>
              <a:r>
                <a:rPr lang="fr-FR" altLang="fr-FR" sz="4000" b="1" dirty="0">
                  <a:solidFill>
                    <a:schemeClr val="tx1"/>
                  </a:solidFill>
                  <a:latin typeface="Calibri" panose="020F0502020204030204" pitchFamily="34" charset="0"/>
                  <a:cs typeface="Calibri" panose="020F0502020204030204" pitchFamily="34" charset="0"/>
                </a:rPr>
                <a:t> model: </a:t>
              </a:r>
              <a:r>
                <a:rPr lang="fr-FR" altLang="fr-FR" sz="4000" dirty="0" err="1">
                  <a:solidFill>
                    <a:schemeClr val="tx1"/>
                  </a:solidFill>
                  <a:latin typeface="Calibri" panose="020F0502020204030204" pitchFamily="34" charset="0"/>
                  <a:cs typeface="Calibri" panose="020F0502020204030204" pitchFamily="34" charset="0"/>
                </a:rPr>
                <a:t>Zoonotic</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pathogen</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carriage</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was</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modelled</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using</a:t>
              </a:r>
              <a:r>
                <a:rPr lang="fr-FR" altLang="fr-FR" sz="4000" dirty="0">
                  <a:solidFill>
                    <a:schemeClr val="tx1"/>
                  </a:solidFill>
                  <a:latin typeface="Calibri" panose="020F0502020204030204" pitchFamily="34" charset="0"/>
                  <a:cs typeface="Calibri" panose="020F0502020204030204" pitchFamily="34" charset="0"/>
                </a:rPr>
                <a:t> a GLMM </a:t>
              </a:r>
              <a:r>
                <a:rPr lang="fr-FR" altLang="fr-FR" sz="4000" dirty="0" err="1">
                  <a:solidFill>
                    <a:schemeClr val="tx1"/>
                  </a:solidFill>
                  <a:latin typeface="Calibri" panose="020F0502020204030204" pitchFamily="34" charset="0"/>
                  <a:cs typeface="Calibri" panose="020F0502020204030204" pitchFamily="34" charset="0"/>
                </a:rPr>
                <a:t>with</a:t>
              </a:r>
              <a:r>
                <a:rPr lang="fr-FR" altLang="fr-FR" sz="4000" dirty="0">
                  <a:solidFill>
                    <a:schemeClr val="tx1"/>
                  </a:solidFill>
                  <a:latin typeface="Calibri" panose="020F0502020204030204" pitchFamily="34" charset="0"/>
                  <a:cs typeface="Calibri" panose="020F0502020204030204" pitchFamily="34" charset="0"/>
                </a:rPr>
                <a:t> binomial distribution and </a:t>
              </a:r>
              <a:r>
                <a:rPr lang="fr-FR" altLang="fr-FR" sz="4000" dirty="0" err="1">
                  <a:solidFill>
                    <a:schemeClr val="tx1"/>
                  </a:solidFill>
                  <a:latin typeface="Calibri" panose="020F0502020204030204" pitchFamily="34" charset="0"/>
                  <a:cs typeface="Calibri" panose="020F0502020204030204" pitchFamily="34" charset="0"/>
                </a:rPr>
                <a:t>logit</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link</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function</a:t>
              </a:r>
              <a:r>
                <a:rPr lang="fr-FR" altLang="fr-FR" sz="4000" dirty="0">
                  <a:solidFill>
                    <a:schemeClr val="tx1"/>
                  </a:solidFill>
                  <a:latin typeface="Calibri" panose="020F0502020204030204" pitchFamily="34" charset="0"/>
                  <a:cs typeface="Calibri" panose="020F0502020204030204" pitchFamily="34" charset="0"/>
                </a:rPr>
                <a:t>. Possible </a:t>
              </a:r>
              <a:r>
                <a:rPr lang="fr-FR" altLang="fr-FR" sz="4000" dirty="0" err="1">
                  <a:solidFill>
                    <a:schemeClr val="tx1"/>
                  </a:solidFill>
                  <a:latin typeface="Calibri" panose="020F0502020204030204" pitchFamily="34" charset="0"/>
                  <a:cs typeface="Calibri" panose="020F0502020204030204" pitchFamily="34" charset="0"/>
                </a:rPr>
                <a:t>influencing</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factors</a:t>
              </a:r>
              <a:r>
                <a:rPr lang="fr-FR" altLang="fr-FR" sz="4000" dirty="0">
                  <a:solidFill>
                    <a:schemeClr val="tx1"/>
                  </a:solidFill>
                  <a:latin typeface="Calibri" panose="020F0502020204030204" pitchFamily="34" charset="0"/>
                  <a:cs typeface="Calibri" panose="020F0502020204030204" pitchFamily="34" charset="0"/>
                </a:rPr>
                <a:t> (incl. NDVI, </a:t>
              </a:r>
              <a:r>
                <a:rPr lang="fr-FR" altLang="fr-FR" sz="4000" dirty="0" err="1">
                  <a:solidFill>
                    <a:schemeClr val="tx1"/>
                  </a:solidFill>
                  <a:latin typeface="Calibri" panose="020F0502020204030204" pitchFamily="34" charset="0"/>
                  <a:cs typeface="Calibri" panose="020F0502020204030204" pitchFamily="34" charset="0"/>
                </a:rPr>
                <a:t>bodyweight</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sex</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season</a:t>
              </a:r>
              <a:r>
                <a:rPr lang="fr-FR" altLang="fr-FR" sz="4000" dirty="0">
                  <a:solidFill>
                    <a:schemeClr val="tx1"/>
                  </a:solidFill>
                  <a:latin typeface="Calibri" panose="020F0502020204030204" pitchFamily="34" charset="0"/>
                  <a:cs typeface="Calibri" panose="020F0502020204030204" pitchFamily="34" charset="0"/>
                </a:rPr>
                <a:t> and location type) </a:t>
              </a:r>
              <a:r>
                <a:rPr lang="fr-FR" altLang="fr-FR" sz="4000" dirty="0" err="1">
                  <a:solidFill>
                    <a:schemeClr val="tx1"/>
                  </a:solidFill>
                  <a:latin typeface="Calibri" panose="020F0502020204030204" pitchFamily="34" charset="0"/>
                  <a:cs typeface="Calibri" panose="020F0502020204030204" pitchFamily="34" charset="0"/>
                </a:rPr>
                <a:t>were</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included</a:t>
              </a:r>
              <a:r>
                <a:rPr lang="fr-FR" altLang="fr-FR" sz="4000" dirty="0">
                  <a:solidFill>
                    <a:schemeClr val="tx1"/>
                  </a:solidFill>
                  <a:latin typeface="Calibri" panose="020F0502020204030204" pitchFamily="34" charset="0"/>
                  <a:cs typeface="Calibri" panose="020F0502020204030204" pitchFamily="34" charset="0"/>
                </a:rPr>
                <a:t> as variables in </a:t>
              </a:r>
              <a:r>
                <a:rPr lang="fr-FR" altLang="fr-FR" sz="4000" dirty="0" err="1">
                  <a:solidFill>
                    <a:schemeClr val="tx1"/>
                  </a:solidFill>
                  <a:latin typeface="Calibri" panose="020F0502020204030204" pitchFamily="34" charset="0"/>
                  <a:cs typeface="Calibri" panose="020F0502020204030204" pitchFamily="34" charset="0"/>
                </a:rPr>
                <a:t>each</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pathogen</a:t>
              </a:r>
              <a:r>
                <a:rPr lang="fr-FR" altLang="fr-FR" sz="4000" dirty="0">
                  <a:solidFill>
                    <a:schemeClr val="tx1"/>
                  </a:solidFill>
                  <a:latin typeface="Calibri" panose="020F0502020204030204" pitchFamily="34" charset="0"/>
                  <a:cs typeface="Calibri" panose="020F0502020204030204" pitchFamily="34" charset="0"/>
                </a:rPr>
                <a:t> model, </a:t>
              </a:r>
              <a:r>
                <a:rPr lang="fr-FR" altLang="fr-FR" sz="4000" dirty="0" err="1">
                  <a:solidFill>
                    <a:schemeClr val="tx1"/>
                  </a:solidFill>
                  <a:latin typeface="Calibri" panose="020F0502020204030204" pitchFamily="34" charset="0"/>
                  <a:cs typeface="Calibri" panose="020F0502020204030204" pitchFamily="34" charset="0"/>
                </a:rPr>
                <a:t>trapping</a:t>
              </a:r>
              <a:r>
                <a:rPr lang="fr-FR" altLang="fr-FR" sz="4000" dirty="0">
                  <a:solidFill>
                    <a:schemeClr val="tx1"/>
                  </a:solidFill>
                  <a:latin typeface="Calibri" panose="020F0502020204030204" pitchFamily="34" charset="0"/>
                  <a:cs typeface="Calibri" panose="020F0502020204030204" pitchFamily="34" charset="0"/>
                </a:rPr>
                <a:t> location </a:t>
              </a:r>
              <a:r>
                <a:rPr lang="fr-FR" altLang="fr-FR" sz="4000" dirty="0" err="1">
                  <a:solidFill>
                    <a:schemeClr val="tx1"/>
                  </a:solidFill>
                  <a:latin typeface="Calibri" panose="020F0502020204030204" pitchFamily="34" charset="0"/>
                  <a:cs typeface="Calibri" panose="020F0502020204030204" pitchFamily="34" charset="0"/>
                </a:rPr>
                <a:t>was</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included</a:t>
              </a:r>
              <a:r>
                <a:rPr lang="fr-FR" altLang="fr-FR" sz="4000" dirty="0">
                  <a:solidFill>
                    <a:schemeClr val="tx1"/>
                  </a:solidFill>
                  <a:latin typeface="Calibri" panose="020F0502020204030204" pitchFamily="34" charset="0"/>
                  <a:cs typeface="Calibri" panose="020F0502020204030204" pitchFamily="34" charset="0"/>
                </a:rPr>
                <a:t> as </a:t>
              </a:r>
              <a:r>
                <a:rPr lang="fr-FR" altLang="fr-FR" sz="4000" dirty="0" err="1">
                  <a:solidFill>
                    <a:schemeClr val="tx1"/>
                  </a:solidFill>
                  <a:latin typeface="Calibri" panose="020F0502020204030204" pitchFamily="34" charset="0"/>
                  <a:cs typeface="Calibri" panose="020F0502020204030204" pitchFamily="34" charset="0"/>
                </a:rPr>
                <a:t>random</a:t>
              </a:r>
              <a:r>
                <a:rPr lang="fr-FR" altLang="fr-FR" sz="4000" dirty="0">
                  <a:solidFill>
                    <a:schemeClr val="tx1"/>
                  </a:solidFill>
                  <a:latin typeface="Calibri" panose="020F0502020204030204" pitchFamily="34" charset="0"/>
                  <a:cs typeface="Calibri" panose="020F0502020204030204" pitchFamily="34" charset="0"/>
                </a:rPr>
                <a:t> factor. </a:t>
              </a:r>
              <a:r>
                <a:rPr lang="fr-FR" altLang="fr-FR" sz="4000" dirty="0" err="1">
                  <a:solidFill>
                    <a:schemeClr val="tx1"/>
                  </a:solidFill>
                  <a:latin typeface="Calibri" panose="020F0502020204030204" pitchFamily="34" charset="0"/>
                  <a:cs typeface="Calibri" panose="020F0502020204030204" pitchFamily="34" charset="0"/>
                </a:rPr>
                <a:t>Pathogen</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richness</a:t>
              </a:r>
              <a:r>
                <a:rPr lang="fr-FR" altLang="fr-FR" sz="4000" dirty="0">
                  <a:solidFill>
                    <a:schemeClr val="tx1"/>
                  </a:solidFill>
                  <a:latin typeface="Calibri" panose="020F0502020204030204" pitchFamily="34" charset="0"/>
                  <a:cs typeface="Calibri" panose="020F0502020204030204" pitchFamily="34" charset="0"/>
                </a:rPr>
                <a:t> per rat </a:t>
              </a:r>
              <a:r>
                <a:rPr lang="fr-FR" altLang="fr-FR" sz="4000" dirty="0" err="1">
                  <a:solidFill>
                    <a:schemeClr val="tx1"/>
                  </a:solidFill>
                  <a:latin typeface="Calibri" panose="020F0502020204030204" pitchFamily="34" charset="0"/>
                  <a:cs typeface="Calibri" panose="020F0502020204030204" pitchFamily="34" charset="0"/>
                </a:rPr>
                <a:t>was</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calculated</a:t>
              </a:r>
              <a:r>
                <a:rPr lang="fr-FR" altLang="fr-FR" sz="4000" dirty="0">
                  <a:solidFill>
                    <a:schemeClr val="tx1"/>
                  </a:solidFill>
                  <a:latin typeface="Calibri" panose="020F0502020204030204" pitchFamily="34" charset="0"/>
                  <a:cs typeface="Calibri" panose="020F0502020204030204" pitchFamily="34" charset="0"/>
                </a:rPr>
                <a:t> and </a:t>
              </a:r>
              <a:r>
                <a:rPr lang="fr-FR" altLang="fr-FR" sz="4000" dirty="0" err="1">
                  <a:solidFill>
                    <a:schemeClr val="tx1"/>
                  </a:solidFill>
                  <a:latin typeface="Calibri" panose="020F0502020204030204" pitchFamily="34" charset="0"/>
                  <a:cs typeface="Calibri" panose="020F0502020204030204" pitchFamily="34" charset="0"/>
                </a:rPr>
                <a:t>modelled</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using</a:t>
              </a:r>
              <a:r>
                <a:rPr lang="fr-FR" altLang="fr-FR" sz="4000" dirty="0">
                  <a:solidFill>
                    <a:schemeClr val="tx1"/>
                  </a:solidFill>
                  <a:latin typeface="Calibri" panose="020F0502020204030204" pitchFamily="34" charset="0"/>
                  <a:cs typeface="Calibri" panose="020F0502020204030204" pitchFamily="34" charset="0"/>
                </a:rPr>
                <a:t> a GLMM </a:t>
              </a:r>
              <a:r>
                <a:rPr lang="fr-FR" altLang="fr-FR" sz="4000" dirty="0" err="1">
                  <a:solidFill>
                    <a:schemeClr val="tx1"/>
                  </a:solidFill>
                  <a:latin typeface="Calibri" panose="020F0502020204030204" pitchFamily="34" charset="0"/>
                  <a:cs typeface="Calibri" panose="020F0502020204030204" pitchFamily="34" charset="0"/>
                </a:rPr>
                <a:t>with</a:t>
              </a:r>
              <a:r>
                <a:rPr lang="fr-FR" altLang="fr-FR" sz="4000" dirty="0">
                  <a:solidFill>
                    <a:schemeClr val="tx1"/>
                  </a:solidFill>
                  <a:latin typeface="Calibri" panose="020F0502020204030204" pitchFamily="34" charset="0"/>
                  <a:cs typeface="Calibri" panose="020F0502020204030204" pitchFamily="34" charset="0"/>
                </a:rPr>
                <a:t> poisson distribution. All analyses </a:t>
              </a:r>
              <a:r>
                <a:rPr lang="fr-FR" altLang="fr-FR" sz="4000" dirty="0" err="1">
                  <a:solidFill>
                    <a:schemeClr val="tx1"/>
                  </a:solidFill>
                  <a:latin typeface="Calibri" panose="020F0502020204030204" pitchFamily="34" charset="0"/>
                  <a:cs typeface="Calibri" panose="020F0502020204030204" pitchFamily="34" charset="0"/>
                </a:rPr>
                <a:t>were</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performed</a:t>
              </a:r>
              <a:r>
                <a:rPr lang="fr-FR" altLang="fr-FR" sz="4000" dirty="0">
                  <a:solidFill>
                    <a:schemeClr val="tx1"/>
                  </a:solidFill>
                  <a:latin typeface="Calibri" panose="020F0502020204030204" pitchFamily="34" charset="0"/>
                  <a:cs typeface="Calibri" panose="020F0502020204030204" pitchFamily="34" charset="0"/>
                </a:rPr>
                <a:t> in R and p&lt;0.05 </a:t>
              </a:r>
              <a:r>
                <a:rPr lang="fr-FR" altLang="fr-FR" sz="4000" dirty="0" err="1">
                  <a:solidFill>
                    <a:schemeClr val="tx1"/>
                  </a:solidFill>
                  <a:latin typeface="Calibri" panose="020F0502020204030204" pitchFamily="34" charset="0"/>
                  <a:cs typeface="Calibri" panose="020F0502020204030204" pitchFamily="34" charset="0"/>
                </a:rPr>
                <a:t>was</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considered</a:t>
              </a:r>
              <a:r>
                <a:rPr lang="fr-FR" altLang="fr-FR" sz="4000" dirty="0">
                  <a:solidFill>
                    <a:schemeClr val="tx1"/>
                  </a:solidFill>
                  <a:latin typeface="Calibri" panose="020F0502020204030204" pitchFamily="34" charset="0"/>
                  <a:cs typeface="Calibri" panose="020F0502020204030204" pitchFamily="34" charset="0"/>
                </a:rPr>
                <a:t> </a:t>
              </a:r>
              <a:r>
                <a:rPr lang="fr-FR" altLang="fr-FR" sz="4000" dirty="0" err="1">
                  <a:solidFill>
                    <a:schemeClr val="tx1"/>
                  </a:solidFill>
                  <a:latin typeface="Calibri" panose="020F0502020204030204" pitchFamily="34" charset="0"/>
                  <a:cs typeface="Calibri" panose="020F0502020204030204" pitchFamily="34" charset="0"/>
                </a:rPr>
                <a:t>significant</a:t>
              </a:r>
              <a:r>
                <a:rPr lang="fr-FR" altLang="fr-FR" sz="4000" dirty="0">
                  <a:solidFill>
                    <a:schemeClr val="tx1"/>
                  </a:solidFill>
                  <a:latin typeface="Calibri" panose="020F0502020204030204" pitchFamily="34" charset="0"/>
                  <a:cs typeface="Calibri" panose="020F0502020204030204" pitchFamily="34" charset="0"/>
                </a:rPr>
                <a:t>. </a:t>
              </a:r>
            </a:p>
          </p:txBody>
        </p:sp>
        <p:sp>
          <p:nvSpPr>
            <p:cNvPr id="31" name="Rectangle 30">
              <a:extLst>
                <a:ext uri="{FF2B5EF4-FFF2-40B4-BE49-F238E27FC236}">
                  <a16:creationId xmlns:a16="http://schemas.microsoft.com/office/drawing/2014/main" id="{4E5E4C8B-F313-4FD2-A851-F737FF7A8AA7}"/>
                </a:ext>
              </a:extLst>
            </p:cNvPr>
            <p:cNvSpPr/>
            <p:nvPr/>
          </p:nvSpPr>
          <p:spPr bwMode="auto">
            <a:xfrm>
              <a:off x="1552529" y="17495912"/>
              <a:ext cx="14617624" cy="1213445"/>
            </a:xfrm>
            <a:prstGeom prst="rect">
              <a:avLst/>
            </a:prstGeom>
            <a:solidFill>
              <a:schemeClr val="accent2">
                <a:lumMod val="75000"/>
              </a:schemeClr>
            </a:solidFill>
            <a:ln>
              <a:noFill/>
            </a:ln>
            <a:effectLst/>
          </p:spPr>
          <p:txBody>
            <a:bodyPr vert="horz" wrap="square" lIns="274430" tIns="138248" rIns="274430" bIns="138248" numCol="1" rtlCol="0" anchor="t" anchorCtr="0" compatLnSpc="1">
              <a:prstTxWarp prst="textNoShape">
                <a:avLst/>
              </a:prstTxWarp>
            </a:bodyPr>
            <a:lstStyle/>
            <a:p>
              <a:pPr marR="0" algn="l" defTabSz="6288088" rtl="0" eaLnBrk="0" fontAlgn="base" latinLnBrk="0" hangingPunct="0">
                <a:lnSpc>
                  <a:spcPct val="100000"/>
                </a:lnSpc>
                <a:spcBef>
                  <a:spcPct val="20000"/>
                </a:spcBef>
                <a:spcAft>
                  <a:spcPct val="0"/>
                </a:spcAft>
                <a:buClrTx/>
                <a:buSzTx/>
                <a:buNone/>
                <a:tabLst/>
              </a:pPr>
              <a:r>
                <a:rPr kumimoji="0" lang="en-US" sz="5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Materials &amp; Methods</a:t>
              </a:r>
              <a:endParaRPr kumimoji="0" lang="nl-NL" sz="5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grpSp>
      <p:grpSp>
        <p:nvGrpSpPr>
          <p:cNvPr id="66" name="Group 65">
            <a:extLst>
              <a:ext uri="{FF2B5EF4-FFF2-40B4-BE49-F238E27FC236}">
                <a16:creationId xmlns:a16="http://schemas.microsoft.com/office/drawing/2014/main" id="{E1C04C38-0F15-4448-A24C-0B8BDC9BE780}"/>
              </a:ext>
            </a:extLst>
          </p:cNvPr>
          <p:cNvGrpSpPr/>
          <p:nvPr/>
        </p:nvGrpSpPr>
        <p:grpSpPr>
          <a:xfrm>
            <a:off x="16962239" y="10380912"/>
            <a:ext cx="23993256" cy="20436480"/>
            <a:chOff x="16962239" y="10380912"/>
            <a:chExt cx="23462213" cy="20436480"/>
          </a:xfrm>
        </p:grpSpPr>
        <p:sp>
          <p:nvSpPr>
            <p:cNvPr id="9" name="Content Placeholder 2"/>
            <p:cNvSpPr txBox="1">
              <a:spLocks/>
            </p:cNvSpPr>
            <p:nvPr/>
          </p:nvSpPr>
          <p:spPr>
            <a:xfrm>
              <a:off x="16962240" y="10380912"/>
              <a:ext cx="23462212" cy="20436480"/>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lIns="360000" rIns="360000"/>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marL="0" indent="0" algn="just">
                <a:buFontTx/>
                <a:buNone/>
              </a:pPr>
              <a:r>
                <a:rPr lang="en-GB" sz="4400" b="1" kern="0" dirty="0">
                  <a:latin typeface="Calibri" panose="020F0502020204030204" pitchFamily="34" charset="0"/>
                  <a:cs typeface="Calibri" panose="020F0502020204030204" pitchFamily="34" charset="0"/>
                </a:rPr>
                <a:t> </a:t>
              </a:r>
            </a:p>
            <a:p>
              <a:pPr marL="0" indent="0" algn="just">
                <a:buFontTx/>
                <a:buNone/>
              </a:pPr>
              <a:endParaRPr lang="en-GB" sz="4400" kern="0" dirty="0">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C7C752E0-209E-45A1-8CCC-F94FA350A0DF}"/>
                </a:ext>
              </a:extLst>
            </p:cNvPr>
            <p:cNvSpPr/>
            <p:nvPr/>
          </p:nvSpPr>
          <p:spPr bwMode="auto">
            <a:xfrm>
              <a:off x="16962239" y="10396353"/>
              <a:ext cx="23462212" cy="1213445"/>
            </a:xfrm>
            <a:prstGeom prst="rect">
              <a:avLst/>
            </a:prstGeom>
            <a:solidFill>
              <a:schemeClr val="accent2">
                <a:lumMod val="75000"/>
              </a:schemeClr>
            </a:solidFill>
            <a:ln>
              <a:noFill/>
            </a:ln>
            <a:effectLst/>
          </p:spPr>
          <p:txBody>
            <a:bodyPr vert="horz" wrap="square" lIns="274430" tIns="138248" rIns="274430" bIns="138248" numCol="1" rtlCol="0" anchor="t" anchorCtr="0" compatLnSpc="1">
              <a:prstTxWarp prst="textNoShape">
                <a:avLst/>
              </a:prstTxWarp>
            </a:bodyPr>
            <a:lstStyle/>
            <a:p>
              <a:pPr marR="0" algn="l" defTabSz="6288088" rtl="0" eaLnBrk="0" fontAlgn="base" latinLnBrk="0" hangingPunct="0">
                <a:lnSpc>
                  <a:spcPct val="100000"/>
                </a:lnSpc>
                <a:spcBef>
                  <a:spcPct val="20000"/>
                </a:spcBef>
                <a:spcAft>
                  <a:spcPct val="0"/>
                </a:spcAft>
                <a:buClrTx/>
                <a:buSzTx/>
                <a:buNone/>
                <a:tabLst/>
              </a:pPr>
              <a:r>
                <a:rPr kumimoji="0" lang="en-US" sz="5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Results</a:t>
              </a:r>
              <a:endParaRPr kumimoji="0" lang="nl-NL" sz="5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grpSp>
      <p:graphicFrame>
        <p:nvGraphicFramePr>
          <p:cNvPr id="4" name="Table 3">
            <a:extLst>
              <a:ext uri="{FF2B5EF4-FFF2-40B4-BE49-F238E27FC236}">
                <a16:creationId xmlns:a16="http://schemas.microsoft.com/office/drawing/2014/main" id="{4859D757-DB36-48E4-B5C7-2CA814D2BACD}"/>
              </a:ext>
            </a:extLst>
          </p:cNvPr>
          <p:cNvGraphicFramePr>
            <a:graphicFrameLocks noGrp="1"/>
          </p:cNvGraphicFramePr>
          <p:nvPr>
            <p:extLst>
              <p:ext uri="{D42A27DB-BD31-4B8C-83A1-F6EECF244321}">
                <p14:modId xmlns:p14="http://schemas.microsoft.com/office/powerpoint/2010/main" val="1245596779"/>
              </p:ext>
            </p:extLst>
          </p:nvPr>
        </p:nvGraphicFramePr>
        <p:xfrm>
          <a:off x="17383682" y="21042864"/>
          <a:ext cx="12684014" cy="9807966"/>
        </p:xfrm>
        <a:graphic>
          <a:graphicData uri="http://schemas.openxmlformats.org/drawingml/2006/table">
            <a:tbl>
              <a:tblPr firstRow="1" firstCol="1" bandRow="1">
                <a:tableStyleId>{B301B821-A1FF-4177-AEE7-76D212191A09}</a:tableStyleId>
              </a:tblPr>
              <a:tblGrid>
                <a:gridCol w="2744455">
                  <a:extLst>
                    <a:ext uri="{9D8B030D-6E8A-4147-A177-3AD203B41FA5}">
                      <a16:colId xmlns:a16="http://schemas.microsoft.com/office/drawing/2014/main" val="647799629"/>
                    </a:ext>
                  </a:extLst>
                </a:gridCol>
                <a:gridCol w="1875487">
                  <a:extLst>
                    <a:ext uri="{9D8B030D-6E8A-4147-A177-3AD203B41FA5}">
                      <a16:colId xmlns:a16="http://schemas.microsoft.com/office/drawing/2014/main" val="3918811712"/>
                    </a:ext>
                  </a:extLst>
                </a:gridCol>
                <a:gridCol w="1875487">
                  <a:extLst>
                    <a:ext uri="{9D8B030D-6E8A-4147-A177-3AD203B41FA5}">
                      <a16:colId xmlns:a16="http://schemas.microsoft.com/office/drawing/2014/main" val="1844010754"/>
                    </a:ext>
                  </a:extLst>
                </a:gridCol>
                <a:gridCol w="2063303">
                  <a:extLst>
                    <a:ext uri="{9D8B030D-6E8A-4147-A177-3AD203B41FA5}">
                      <a16:colId xmlns:a16="http://schemas.microsoft.com/office/drawing/2014/main" val="516338539"/>
                    </a:ext>
                  </a:extLst>
                </a:gridCol>
                <a:gridCol w="2063303">
                  <a:extLst>
                    <a:ext uri="{9D8B030D-6E8A-4147-A177-3AD203B41FA5}">
                      <a16:colId xmlns:a16="http://schemas.microsoft.com/office/drawing/2014/main" val="4259785050"/>
                    </a:ext>
                  </a:extLst>
                </a:gridCol>
                <a:gridCol w="2061979">
                  <a:extLst>
                    <a:ext uri="{9D8B030D-6E8A-4147-A177-3AD203B41FA5}">
                      <a16:colId xmlns:a16="http://schemas.microsoft.com/office/drawing/2014/main" val="3790416070"/>
                    </a:ext>
                  </a:extLst>
                </a:gridCol>
              </a:tblGrid>
              <a:tr h="304483">
                <a:tc rowSpan="2">
                  <a:txBody>
                    <a:bodyPr/>
                    <a:lstStyle/>
                    <a:p>
                      <a:pPr>
                        <a:lnSpc>
                          <a:spcPct val="107000"/>
                        </a:lnSpc>
                        <a:spcAft>
                          <a:spcPts val="800"/>
                        </a:spcAft>
                      </a:pPr>
                      <a:r>
                        <a:rPr lang="en-US" sz="2400" dirty="0">
                          <a:effectLst/>
                        </a:rPr>
                        <a:t>Pathogen prevalence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ctr">
                        <a:lnSpc>
                          <a:spcPct val="107000"/>
                        </a:lnSpc>
                        <a:spcAft>
                          <a:spcPts val="800"/>
                        </a:spcAft>
                      </a:pPr>
                      <a:r>
                        <a:rPr lang="en-US" sz="2400">
                          <a:effectLst/>
                        </a:rPr>
                        <a:t>Amsterdam (n=140)</a:t>
                      </a:r>
                      <a:endParaRPr lang="nl-NL"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nl-NL"/>
                    </a:p>
                  </a:txBody>
                  <a:tcPr/>
                </a:tc>
                <a:tc gridSpan="2">
                  <a:txBody>
                    <a:bodyPr/>
                    <a:lstStyle/>
                    <a:p>
                      <a:pPr algn="ctr">
                        <a:lnSpc>
                          <a:spcPct val="107000"/>
                        </a:lnSpc>
                        <a:spcAft>
                          <a:spcPts val="800"/>
                        </a:spcAft>
                      </a:pPr>
                      <a:r>
                        <a:rPr lang="en-US" sz="2400">
                          <a:effectLst/>
                        </a:rPr>
                        <a:t>Rotterdam (n=267)</a:t>
                      </a:r>
                      <a:endParaRPr lang="nl-NL"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nl-NL"/>
                    </a:p>
                  </a:txBody>
                  <a:tcPr/>
                </a:tc>
                <a:tc>
                  <a:txBody>
                    <a:bodyPr/>
                    <a:lstStyle/>
                    <a:p>
                      <a:pPr algn="ctr">
                        <a:lnSpc>
                          <a:spcPct val="107000"/>
                        </a:lnSpc>
                        <a:spcAft>
                          <a:spcPts val="800"/>
                        </a:spcAft>
                      </a:pPr>
                      <a:r>
                        <a:rPr lang="en-US" sz="2400">
                          <a:effectLst/>
                        </a:rPr>
                        <a:t>Total (n=410)</a:t>
                      </a:r>
                      <a:endParaRPr lang="nl-NL"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38165050"/>
                  </a:ext>
                </a:extLst>
              </a:tr>
              <a:tr h="512151">
                <a:tc vMerge="1">
                  <a:txBody>
                    <a:bodyPr/>
                    <a:lstStyle/>
                    <a:p>
                      <a:endParaRPr lang="nl-NL"/>
                    </a:p>
                  </a:txBody>
                  <a:tcPr/>
                </a:tc>
                <a:tc>
                  <a:txBody>
                    <a:bodyPr/>
                    <a:lstStyle/>
                    <a:p>
                      <a:pPr algn="ctr">
                        <a:lnSpc>
                          <a:spcPct val="107000"/>
                        </a:lnSpc>
                        <a:spcAft>
                          <a:spcPts val="800"/>
                        </a:spcAft>
                      </a:pPr>
                      <a:r>
                        <a:rPr lang="en-US" sz="2400">
                          <a:solidFill>
                            <a:schemeClr val="bg1"/>
                          </a:solidFill>
                          <a:effectLst/>
                        </a:rPr>
                        <a:t>Parks (n=97)</a:t>
                      </a:r>
                      <a:endParaRPr lang="nl-NL" sz="24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07000"/>
                        </a:lnSpc>
                        <a:spcAft>
                          <a:spcPts val="800"/>
                        </a:spcAft>
                      </a:pPr>
                      <a:r>
                        <a:rPr lang="en-US" sz="2400" dirty="0">
                          <a:solidFill>
                            <a:schemeClr val="bg1"/>
                          </a:solidFill>
                          <a:effectLst/>
                        </a:rPr>
                        <a:t>Residential areas (n=43)</a:t>
                      </a:r>
                      <a:endParaRPr lang="nl-NL"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07000"/>
                        </a:lnSpc>
                        <a:spcAft>
                          <a:spcPts val="800"/>
                        </a:spcAft>
                      </a:pPr>
                      <a:r>
                        <a:rPr lang="en-US" sz="2400" dirty="0">
                          <a:solidFill>
                            <a:schemeClr val="bg1"/>
                          </a:solidFill>
                          <a:effectLst/>
                        </a:rPr>
                        <a:t>Parks (n=48)</a:t>
                      </a:r>
                      <a:endParaRPr lang="nl-NL"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07000"/>
                        </a:lnSpc>
                        <a:spcAft>
                          <a:spcPts val="800"/>
                        </a:spcAft>
                      </a:pPr>
                      <a:r>
                        <a:rPr lang="en-US" sz="2400">
                          <a:solidFill>
                            <a:schemeClr val="bg1"/>
                          </a:solidFill>
                          <a:effectLst/>
                        </a:rPr>
                        <a:t>Residential areas (n=219)</a:t>
                      </a:r>
                      <a:endParaRPr lang="nl-NL" sz="24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07000"/>
                        </a:lnSpc>
                        <a:spcAft>
                          <a:spcPts val="800"/>
                        </a:spcAft>
                      </a:pPr>
                      <a:r>
                        <a:rPr lang="en-US" sz="2400" dirty="0">
                          <a:solidFill>
                            <a:schemeClr val="bg1"/>
                          </a:solidFill>
                          <a:effectLst/>
                        </a:rPr>
                        <a:t>Total prevalence</a:t>
                      </a:r>
                      <a:endParaRPr lang="nl-NL"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527272879"/>
                  </a:ext>
                </a:extLst>
              </a:tr>
              <a:tr h="304483">
                <a:tc>
                  <a:txBody>
                    <a:bodyPr/>
                    <a:lstStyle/>
                    <a:p>
                      <a:pPr>
                        <a:lnSpc>
                          <a:spcPct val="107000"/>
                        </a:lnSpc>
                        <a:spcAft>
                          <a:spcPts val="800"/>
                        </a:spcAft>
                      </a:pPr>
                      <a:r>
                        <a:rPr lang="en-US" sz="2400" i="1" dirty="0">
                          <a:effectLst/>
                        </a:rPr>
                        <a:t>Bartonella</a:t>
                      </a:r>
                      <a:endParaRPr lang="nl-NL" sz="2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47%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19%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34%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17%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25%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51363187"/>
                  </a:ext>
                </a:extLst>
              </a:tr>
              <a:tr h="304483">
                <a:tc>
                  <a:txBody>
                    <a:bodyPr/>
                    <a:lstStyle/>
                    <a:p>
                      <a:pPr>
                        <a:lnSpc>
                          <a:spcPct val="107000"/>
                        </a:lnSpc>
                        <a:spcAft>
                          <a:spcPts val="800"/>
                        </a:spcAft>
                      </a:pPr>
                      <a:r>
                        <a:rPr lang="en-US" sz="2400" i="1">
                          <a:effectLst/>
                        </a:rPr>
                        <a:t>Leptospira</a:t>
                      </a:r>
                      <a:endParaRPr lang="nl-NL" sz="2400"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23%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14%</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27%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18%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20%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894237149"/>
                  </a:ext>
                </a:extLst>
              </a:tr>
              <a:tr h="330695">
                <a:tc>
                  <a:txBody>
                    <a:bodyPr/>
                    <a:lstStyle/>
                    <a:p>
                      <a:pPr>
                        <a:lnSpc>
                          <a:spcPct val="107000"/>
                        </a:lnSpc>
                        <a:spcAft>
                          <a:spcPts val="800"/>
                        </a:spcAft>
                      </a:pPr>
                      <a:r>
                        <a:rPr lang="en-US" sz="2400" i="0" dirty="0">
                          <a:effectLst/>
                        </a:rPr>
                        <a:t>ESBL producing </a:t>
                      </a:r>
                      <a:r>
                        <a:rPr lang="en-US" sz="2400" i="1" dirty="0">
                          <a:effectLst/>
                        </a:rPr>
                        <a:t>E.coli</a:t>
                      </a:r>
                      <a:endParaRPr lang="nl-NL" sz="2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13%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14%</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15%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12%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48389232"/>
                  </a:ext>
                </a:extLst>
              </a:tr>
              <a:tr h="394608">
                <a:tc>
                  <a:txBody>
                    <a:bodyPr/>
                    <a:lstStyle/>
                    <a:p>
                      <a:pPr>
                        <a:lnSpc>
                          <a:spcPct val="107000"/>
                        </a:lnSpc>
                        <a:spcAft>
                          <a:spcPts val="800"/>
                        </a:spcAft>
                      </a:pPr>
                      <a:r>
                        <a:rPr lang="en-US" sz="2400" i="1">
                          <a:effectLst/>
                        </a:rPr>
                        <a:t>Rat hepatitis E virus</a:t>
                      </a:r>
                      <a:endParaRPr lang="nl-NL" sz="2400"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9%</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4%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4%</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4%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9904648"/>
                  </a:ext>
                </a:extLst>
              </a:tr>
              <a:tr h="304483">
                <a:tc>
                  <a:txBody>
                    <a:bodyPr/>
                    <a:lstStyle/>
                    <a:p>
                      <a:pPr>
                        <a:lnSpc>
                          <a:spcPct val="107000"/>
                        </a:lnSpc>
                        <a:spcAft>
                          <a:spcPts val="800"/>
                        </a:spcAft>
                      </a:pPr>
                      <a:r>
                        <a:rPr lang="en-US" sz="2400" i="1">
                          <a:effectLst/>
                        </a:rPr>
                        <a:t>Rickettsia </a:t>
                      </a:r>
                      <a:endParaRPr lang="nl-NL" sz="2400"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9%</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12%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4%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82261821"/>
                  </a:ext>
                </a:extLst>
              </a:tr>
              <a:tr h="304483">
                <a:tc>
                  <a:txBody>
                    <a:bodyPr/>
                    <a:lstStyle/>
                    <a:p>
                      <a:pPr>
                        <a:lnSpc>
                          <a:spcPct val="107000"/>
                        </a:lnSpc>
                        <a:spcAft>
                          <a:spcPts val="800"/>
                        </a:spcAft>
                      </a:pPr>
                      <a:r>
                        <a:rPr lang="en-US" sz="2400" i="1">
                          <a:effectLst/>
                        </a:rPr>
                        <a:t>Borrelia</a:t>
                      </a:r>
                      <a:endParaRPr lang="nl-NL" sz="2400"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9%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2%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3%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65684697"/>
                  </a:ext>
                </a:extLst>
              </a:tr>
              <a:tr h="304483">
                <a:tc>
                  <a:txBody>
                    <a:bodyPr/>
                    <a:lstStyle/>
                    <a:p>
                      <a:pPr>
                        <a:lnSpc>
                          <a:spcPct val="107000"/>
                        </a:lnSpc>
                        <a:spcAft>
                          <a:spcPts val="800"/>
                        </a:spcAft>
                      </a:pPr>
                      <a:r>
                        <a:rPr lang="en-US" sz="2400" i="0" dirty="0">
                          <a:effectLst/>
                        </a:rPr>
                        <a:t>MRSA</a:t>
                      </a:r>
                      <a:endParaRPr lang="nl-NL" sz="2400" i="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3%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1%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65565260"/>
                  </a:ext>
                </a:extLst>
              </a:tr>
              <a:tr h="351635">
                <a:tc>
                  <a:txBody>
                    <a:bodyPr/>
                    <a:lstStyle/>
                    <a:p>
                      <a:pPr>
                        <a:lnSpc>
                          <a:spcPct val="107000"/>
                        </a:lnSpc>
                        <a:spcAft>
                          <a:spcPts val="800"/>
                        </a:spcAft>
                      </a:pPr>
                      <a:r>
                        <a:rPr lang="en-US" sz="2400" i="1">
                          <a:effectLst/>
                        </a:rPr>
                        <a:t>Streptobacillus moniliformis</a:t>
                      </a:r>
                      <a:endParaRPr lang="nl-NL" sz="2400"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2%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5%</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2%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05362450"/>
                  </a:ext>
                </a:extLst>
              </a:tr>
              <a:tr h="415548">
                <a:tc>
                  <a:txBody>
                    <a:bodyPr/>
                    <a:lstStyle/>
                    <a:p>
                      <a:pPr>
                        <a:lnSpc>
                          <a:spcPct val="107000"/>
                        </a:lnSpc>
                        <a:spcAft>
                          <a:spcPts val="800"/>
                        </a:spcAft>
                      </a:pPr>
                      <a:r>
                        <a:rPr lang="en-US" sz="2400" i="1">
                          <a:effectLst/>
                        </a:rPr>
                        <a:t>Salmonella</a:t>
                      </a:r>
                      <a:endParaRPr lang="nl-NL" sz="2400"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1%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15862080"/>
                  </a:ext>
                </a:extLst>
              </a:tr>
              <a:tr h="304483">
                <a:tc>
                  <a:txBody>
                    <a:bodyPr/>
                    <a:lstStyle/>
                    <a:p>
                      <a:pPr>
                        <a:lnSpc>
                          <a:spcPct val="107000"/>
                        </a:lnSpc>
                        <a:spcAft>
                          <a:spcPts val="800"/>
                        </a:spcAft>
                      </a:pPr>
                      <a:r>
                        <a:rPr lang="en-US" sz="2400" i="1">
                          <a:effectLst/>
                        </a:rPr>
                        <a:t>Toxoplasma gondii</a:t>
                      </a:r>
                      <a:endParaRPr lang="nl-NL" sz="2400"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2%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1%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40093759"/>
                  </a:ext>
                </a:extLst>
              </a:tr>
              <a:tr h="249452">
                <a:tc>
                  <a:txBody>
                    <a:bodyPr/>
                    <a:lstStyle/>
                    <a:p>
                      <a:pPr>
                        <a:lnSpc>
                          <a:spcPct val="107000"/>
                        </a:lnSpc>
                        <a:spcAft>
                          <a:spcPts val="800"/>
                        </a:spcAft>
                      </a:pPr>
                      <a:r>
                        <a:rPr lang="en-US" sz="2400" i="1">
                          <a:effectLst/>
                        </a:rPr>
                        <a:t>Anaplasma</a:t>
                      </a:r>
                      <a:endParaRPr lang="nl-NL" sz="2400"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&lt;1%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5046000"/>
                  </a:ext>
                </a:extLst>
              </a:tr>
              <a:tr h="304483">
                <a:tc>
                  <a:txBody>
                    <a:bodyPr/>
                    <a:lstStyle/>
                    <a:p>
                      <a:pPr>
                        <a:lnSpc>
                          <a:spcPct val="107000"/>
                        </a:lnSpc>
                        <a:spcAft>
                          <a:spcPts val="800"/>
                        </a:spcAft>
                      </a:pPr>
                      <a:r>
                        <a:rPr lang="en-US" sz="2400" i="1">
                          <a:effectLst/>
                        </a:rPr>
                        <a:t>Babesia</a:t>
                      </a:r>
                      <a:endParaRPr lang="nl-NL" sz="2400"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1%</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&lt;1%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153120553"/>
                  </a:ext>
                </a:extLst>
              </a:tr>
              <a:tr h="249452">
                <a:tc>
                  <a:txBody>
                    <a:bodyPr/>
                    <a:lstStyle/>
                    <a:p>
                      <a:pPr>
                        <a:lnSpc>
                          <a:spcPct val="107000"/>
                        </a:lnSpc>
                        <a:spcAft>
                          <a:spcPts val="800"/>
                        </a:spcAft>
                      </a:pPr>
                      <a:r>
                        <a:rPr lang="en-US" sz="2400" i="1">
                          <a:effectLst/>
                        </a:rPr>
                        <a:t>NeoEhrlichia</a:t>
                      </a:r>
                      <a:endParaRPr lang="nl-NL" sz="2400"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3%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&lt;1%</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386442349"/>
                  </a:ext>
                </a:extLst>
              </a:tr>
              <a:tr h="385544">
                <a:tc>
                  <a:txBody>
                    <a:bodyPr/>
                    <a:lstStyle/>
                    <a:p>
                      <a:pPr>
                        <a:lnSpc>
                          <a:spcPct val="107000"/>
                        </a:lnSpc>
                        <a:spcAft>
                          <a:spcPts val="800"/>
                        </a:spcAft>
                      </a:pPr>
                      <a:r>
                        <a:rPr lang="en-US" sz="2400" i="1">
                          <a:effectLst/>
                        </a:rPr>
                        <a:t>Cowpox virus</a:t>
                      </a:r>
                      <a:endParaRPr lang="nl-NL" sz="2400"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99556211"/>
                  </a:ext>
                </a:extLst>
              </a:tr>
              <a:tr h="360040">
                <a:tc>
                  <a:txBody>
                    <a:bodyPr/>
                    <a:lstStyle/>
                    <a:p>
                      <a:pPr>
                        <a:lnSpc>
                          <a:spcPct val="107000"/>
                        </a:lnSpc>
                        <a:spcAft>
                          <a:spcPts val="800"/>
                        </a:spcAft>
                      </a:pPr>
                      <a:r>
                        <a:rPr lang="en-US" sz="2400" i="1">
                          <a:effectLst/>
                        </a:rPr>
                        <a:t>Coxiella burnetii</a:t>
                      </a:r>
                      <a:endParaRPr lang="nl-NL" sz="2400"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0%</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27733959"/>
                  </a:ext>
                </a:extLst>
              </a:tr>
              <a:tr h="304483">
                <a:tc>
                  <a:txBody>
                    <a:bodyPr/>
                    <a:lstStyle/>
                    <a:p>
                      <a:pPr>
                        <a:lnSpc>
                          <a:spcPct val="107000"/>
                        </a:lnSpc>
                        <a:spcAft>
                          <a:spcPts val="800"/>
                        </a:spcAft>
                      </a:pPr>
                      <a:r>
                        <a:rPr lang="en-US" sz="2400" i="1">
                          <a:effectLst/>
                        </a:rPr>
                        <a:t>Seoul orthohantavirus</a:t>
                      </a:r>
                      <a:endParaRPr lang="nl-NL" sz="2400"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42312463"/>
                  </a:ext>
                </a:extLst>
              </a:tr>
              <a:tr h="304483">
                <a:tc>
                  <a:txBody>
                    <a:bodyPr/>
                    <a:lstStyle/>
                    <a:p>
                      <a:pPr>
                        <a:lnSpc>
                          <a:spcPct val="107000"/>
                        </a:lnSpc>
                        <a:spcAft>
                          <a:spcPts val="800"/>
                        </a:spcAft>
                      </a:pPr>
                      <a:r>
                        <a:rPr lang="en-US" sz="2400" i="1" dirty="0">
                          <a:effectLst/>
                        </a:rPr>
                        <a:t>Spiroplasma</a:t>
                      </a:r>
                      <a:endParaRPr lang="nl-NL" sz="2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dirty="0">
                          <a:effectLst/>
                        </a:rPr>
                        <a:t>0% </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952839001"/>
                  </a:ext>
                </a:extLst>
              </a:tr>
            </a:tbl>
          </a:graphicData>
        </a:graphic>
      </p:graphicFrame>
      <p:grpSp>
        <p:nvGrpSpPr>
          <p:cNvPr id="45" name="Group 44">
            <a:extLst>
              <a:ext uri="{FF2B5EF4-FFF2-40B4-BE49-F238E27FC236}">
                <a16:creationId xmlns:a16="http://schemas.microsoft.com/office/drawing/2014/main" id="{C6D59CB6-C068-4C82-877E-59B151D43B2E}"/>
              </a:ext>
            </a:extLst>
          </p:cNvPr>
          <p:cNvGrpSpPr/>
          <p:nvPr/>
        </p:nvGrpSpPr>
        <p:grpSpPr>
          <a:xfrm>
            <a:off x="28686747" y="7885841"/>
            <a:ext cx="3384735" cy="3384735"/>
            <a:chOff x="32245621" y="-576129"/>
            <a:chExt cx="3384735" cy="3384735"/>
          </a:xfrm>
        </p:grpSpPr>
        <p:pic>
          <p:nvPicPr>
            <p:cNvPr id="37" name="Graphic 36" descr="Rat with solid fill">
              <a:extLst>
                <a:ext uri="{FF2B5EF4-FFF2-40B4-BE49-F238E27FC236}">
                  <a16:creationId xmlns:a16="http://schemas.microsoft.com/office/drawing/2014/main" id="{FF5D2A93-7125-448D-BD10-F8F487F905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2245621" y="-576129"/>
              <a:ext cx="3384735" cy="3384735"/>
            </a:xfrm>
            <a:prstGeom prst="rect">
              <a:avLst/>
            </a:prstGeom>
          </p:spPr>
        </p:pic>
        <p:pic>
          <p:nvPicPr>
            <p:cNvPr id="39" name="Picture 92" descr="Bacteria, Infection and Sepsis | Antibiotic Research UK">
              <a:extLst>
                <a:ext uri="{FF2B5EF4-FFF2-40B4-BE49-F238E27FC236}">
                  <a16:creationId xmlns:a16="http://schemas.microsoft.com/office/drawing/2014/main" id="{6BCE850A-59B7-45DB-AF6D-77C7A4CAACFD}"/>
                </a:ext>
              </a:extLst>
            </p:cNvPr>
            <p:cNvPicPr>
              <a:picLocks noChangeAspect="1" noChangeArrowheads="1"/>
            </p:cNvPicPr>
            <p:nvPr/>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19766916">
              <a:off x="33151300" y="955443"/>
              <a:ext cx="1012265" cy="91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oup 43">
            <a:extLst>
              <a:ext uri="{FF2B5EF4-FFF2-40B4-BE49-F238E27FC236}">
                <a16:creationId xmlns:a16="http://schemas.microsoft.com/office/drawing/2014/main" id="{038F5F04-4CD8-4FCA-BF82-CF9503D1C3AC}"/>
              </a:ext>
            </a:extLst>
          </p:cNvPr>
          <p:cNvGrpSpPr/>
          <p:nvPr/>
        </p:nvGrpSpPr>
        <p:grpSpPr>
          <a:xfrm>
            <a:off x="37159344" y="7889727"/>
            <a:ext cx="3384735" cy="3384735"/>
            <a:chOff x="35630356" y="-581411"/>
            <a:chExt cx="3384735" cy="3384735"/>
          </a:xfrm>
        </p:grpSpPr>
        <p:pic>
          <p:nvPicPr>
            <p:cNvPr id="38" name="Graphic 37" descr="Rat with solid fill">
              <a:extLst>
                <a:ext uri="{FF2B5EF4-FFF2-40B4-BE49-F238E27FC236}">
                  <a16:creationId xmlns:a16="http://schemas.microsoft.com/office/drawing/2014/main" id="{A24D984D-1E55-4BCD-91A5-AA4160B05E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630356" y="-581411"/>
              <a:ext cx="3384735" cy="3384735"/>
            </a:xfrm>
            <a:prstGeom prst="rect">
              <a:avLst/>
            </a:prstGeom>
          </p:spPr>
        </p:pic>
        <p:pic>
          <p:nvPicPr>
            <p:cNvPr id="40" name="Picture 92" descr="Bacteria, Infection and Sepsis | Antibiotic Research UK">
              <a:extLst>
                <a:ext uri="{FF2B5EF4-FFF2-40B4-BE49-F238E27FC236}">
                  <a16:creationId xmlns:a16="http://schemas.microsoft.com/office/drawing/2014/main" id="{F1B15175-5DEC-4C37-80F5-46617FA915B9}"/>
                </a:ext>
              </a:extLst>
            </p:cNvPr>
            <p:cNvPicPr>
              <a:picLocks noChangeAspect="1" noChangeArrowheads="1"/>
            </p:cNvPicPr>
            <p:nvPr/>
          </p:nvPicPr>
          <p:blipFill rotWithShape="1">
            <a:blip r:embed="rId8" cstate="print">
              <a:duotone>
                <a:prstClr val="black"/>
                <a:srgbClr val="D9C3A5">
                  <a:tint val="50000"/>
                  <a:satMod val="180000"/>
                </a:srgbClr>
              </a:duotone>
              <a:extLst>
                <a:ext uri="{28A0092B-C50C-407E-A947-70E740481C1C}">
                  <a14:useLocalDpi xmlns:a14="http://schemas.microsoft.com/office/drawing/2010/main" val="0"/>
                </a:ext>
              </a:extLst>
            </a:blip>
            <a:srcRect t="29241" r="36889"/>
            <a:stretch/>
          </p:blipFill>
          <p:spPr bwMode="auto">
            <a:xfrm rot="16200000">
              <a:off x="36667668" y="1003707"/>
              <a:ext cx="709583" cy="7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Group 42">
            <a:extLst>
              <a:ext uri="{FF2B5EF4-FFF2-40B4-BE49-F238E27FC236}">
                <a16:creationId xmlns:a16="http://schemas.microsoft.com/office/drawing/2014/main" id="{F7207E49-B36A-4DF5-BD82-98E307232CB2}"/>
              </a:ext>
            </a:extLst>
          </p:cNvPr>
          <p:cNvGrpSpPr/>
          <p:nvPr/>
        </p:nvGrpSpPr>
        <p:grpSpPr>
          <a:xfrm>
            <a:off x="33832352" y="7889727"/>
            <a:ext cx="3384735" cy="3384735"/>
            <a:chOff x="39091291" y="-581410"/>
            <a:chExt cx="3384735" cy="3384735"/>
          </a:xfrm>
        </p:grpSpPr>
        <p:pic>
          <p:nvPicPr>
            <p:cNvPr id="36" name="Graphic 35" descr="Rat with solid fill">
              <a:extLst>
                <a:ext uri="{FF2B5EF4-FFF2-40B4-BE49-F238E27FC236}">
                  <a16:creationId xmlns:a16="http://schemas.microsoft.com/office/drawing/2014/main" id="{2EE25EEF-5152-4F50-BB8B-52E215C8F7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9091291" y="-581410"/>
              <a:ext cx="3384735" cy="3384735"/>
            </a:xfrm>
            <a:prstGeom prst="rect">
              <a:avLst/>
            </a:prstGeom>
          </p:spPr>
        </p:pic>
        <p:pic>
          <p:nvPicPr>
            <p:cNvPr id="41" name="Picture 92" descr="Bacteria, Infection and Sepsis | Antibiotic Research UK">
              <a:extLst>
                <a:ext uri="{FF2B5EF4-FFF2-40B4-BE49-F238E27FC236}">
                  <a16:creationId xmlns:a16="http://schemas.microsoft.com/office/drawing/2014/main" id="{166B62AB-2B9C-44E7-864A-5B4F1C75E3A0}"/>
                </a:ext>
              </a:extLst>
            </p:cNvPr>
            <p:cNvPicPr>
              <a:picLocks noChangeAspect="1" noChangeArrowheads="1"/>
            </p:cNvPicPr>
            <p:nvPr/>
          </p:nvPicPr>
          <p:blipFill rotWithShape="1">
            <a:blip r:embed="rId8" cstate="print">
              <a:duotone>
                <a:prstClr val="black"/>
                <a:srgbClr val="D9C3A5">
                  <a:tint val="50000"/>
                  <a:satMod val="180000"/>
                </a:srgbClr>
              </a:duotone>
              <a:extLst>
                <a:ext uri="{28A0092B-C50C-407E-A947-70E740481C1C}">
                  <a14:useLocalDpi xmlns:a14="http://schemas.microsoft.com/office/drawing/2010/main" val="0"/>
                </a:ext>
              </a:extLst>
            </a:blip>
            <a:srcRect b="72522"/>
            <a:stretch/>
          </p:blipFill>
          <p:spPr bwMode="auto">
            <a:xfrm rot="19787549">
              <a:off x="39843261" y="1168603"/>
              <a:ext cx="1190370" cy="29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2" descr="Bacteria, Infection and Sepsis | Antibiotic Research UK">
              <a:extLst>
                <a:ext uri="{FF2B5EF4-FFF2-40B4-BE49-F238E27FC236}">
                  <a16:creationId xmlns:a16="http://schemas.microsoft.com/office/drawing/2014/main" id="{B272A914-AF2D-48E5-8B00-EC0F7C0E53D0}"/>
                </a:ext>
              </a:extLst>
            </p:cNvPr>
            <p:cNvPicPr>
              <a:picLocks noChangeAspect="1" noChangeArrowheads="1"/>
            </p:cNvPicPr>
            <p:nvPr/>
          </p:nvPicPr>
          <p:blipFill rotWithShape="1">
            <a:blip r:embed="rId8" cstate="print">
              <a:duotone>
                <a:prstClr val="black"/>
                <a:srgbClr val="D9C3A5">
                  <a:tint val="50000"/>
                  <a:satMod val="180000"/>
                </a:srgbClr>
              </a:duotone>
              <a:extLst>
                <a:ext uri="{28A0092B-C50C-407E-A947-70E740481C1C}">
                  <a14:useLocalDpi xmlns:a14="http://schemas.microsoft.com/office/drawing/2010/main" val="0"/>
                </a:ext>
              </a:extLst>
            </a:blip>
            <a:srcRect l="67803" t="65162"/>
            <a:stretch/>
          </p:blipFill>
          <p:spPr bwMode="auto">
            <a:xfrm rot="19766916">
              <a:off x="40795183" y="1319707"/>
              <a:ext cx="463366" cy="45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Group 52">
            <a:extLst>
              <a:ext uri="{FF2B5EF4-FFF2-40B4-BE49-F238E27FC236}">
                <a16:creationId xmlns:a16="http://schemas.microsoft.com/office/drawing/2014/main" id="{3C38D25A-3FFE-4964-A652-7A850A5F4C57}"/>
              </a:ext>
            </a:extLst>
          </p:cNvPr>
          <p:cNvGrpSpPr/>
          <p:nvPr/>
        </p:nvGrpSpPr>
        <p:grpSpPr>
          <a:xfrm>
            <a:off x="30732304" y="16221704"/>
            <a:ext cx="9442840" cy="6946341"/>
            <a:chOff x="33973318" y="12872354"/>
            <a:chExt cx="9442840" cy="6955889"/>
          </a:xfrm>
        </p:grpSpPr>
        <p:pic>
          <p:nvPicPr>
            <p:cNvPr id="46" name="Picture 45" descr="Map&#10;&#10;Description automatically generated">
              <a:extLst>
                <a:ext uri="{FF2B5EF4-FFF2-40B4-BE49-F238E27FC236}">
                  <a16:creationId xmlns:a16="http://schemas.microsoft.com/office/drawing/2014/main" id="{03B074AD-52C3-4994-8598-50A6546862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73318" y="12872354"/>
              <a:ext cx="9442840" cy="6955889"/>
            </a:xfrm>
            <a:prstGeom prst="rect">
              <a:avLst/>
            </a:prstGeom>
          </p:spPr>
        </p:pic>
        <p:sp>
          <p:nvSpPr>
            <p:cNvPr id="48" name="TextBox 47">
              <a:extLst>
                <a:ext uri="{FF2B5EF4-FFF2-40B4-BE49-F238E27FC236}">
                  <a16:creationId xmlns:a16="http://schemas.microsoft.com/office/drawing/2014/main" id="{0F8A5788-CBAB-4DFA-9849-513AE80533C8}"/>
                </a:ext>
              </a:extLst>
            </p:cNvPr>
            <p:cNvSpPr txBox="1"/>
            <p:nvPr/>
          </p:nvSpPr>
          <p:spPr>
            <a:xfrm>
              <a:off x="34158129" y="13008183"/>
              <a:ext cx="1920782" cy="523220"/>
            </a:xfrm>
            <a:prstGeom prst="rect">
              <a:avLst/>
            </a:prstGeom>
            <a:solidFill>
              <a:schemeClr val="bg1"/>
            </a:solidFill>
          </p:spPr>
          <p:txBody>
            <a:bodyPr wrap="none" rtlCol="0">
              <a:spAutoFit/>
            </a:bodyPr>
            <a:lstStyle/>
            <a:p>
              <a:pPr>
                <a:buNone/>
              </a:pPr>
              <a:r>
                <a:rPr lang="en-US" sz="2800" b="1" dirty="0">
                  <a:latin typeface="Calibri" panose="020F0502020204030204" pitchFamily="34" charset="0"/>
                  <a:cs typeface="Calibri" panose="020F0502020204030204" pitchFamily="34" charset="0"/>
                </a:rPr>
                <a:t>Amsterdam</a:t>
              </a:r>
              <a:endParaRPr lang="nl-NL" sz="2800" b="1" dirty="0">
                <a:latin typeface="Calibri" panose="020F0502020204030204" pitchFamily="34" charset="0"/>
                <a:cs typeface="Calibri" panose="020F0502020204030204" pitchFamily="34" charset="0"/>
              </a:endParaRPr>
            </a:p>
          </p:txBody>
        </p:sp>
      </p:grpSp>
      <p:sp>
        <p:nvSpPr>
          <p:cNvPr id="12" name="TextBox 11"/>
          <p:cNvSpPr txBox="1"/>
          <p:nvPr/>
        </p:nvSpPr>
        <p:spPr>
          <a:xfrm>
            <a:off x="17384311" y="12075907"/>
            <a:ext cx="12498365" cy="7848302"/>
          </a:xfrm>
          <a:prstGeom prst="rect">
            <a:avLst/>
          </a:prstGeom>
          <a:noFill/>
        </p:spPr>
        <p:txBody>
          <a:bodyPr wrap="square" rtlCol="0">
            <a:spAutoFit/>
          </a:bodyPr>
          <a:lstStyle/>
          <a:p>
            <a:pPr algn="just">
              <a:buNone/>
            </a:pPr>
            <a:r>
              <a:rPr lang="en-GB" sz="4000" b="1" kern="0" dirty="0">
                <a:latin typeface="Calibri" panose="020F0502020204030204" pitchFamily="34" charset="0"/>
                <a:cs typeface="Calibri" panose="020F0502020204030204" pitchFamily="34" charset="0"/>
              </a:rPr>
              <a:t>Rat pathogen prevalence and richness (Table 1):</a:t>
            </a:r>
          </a:p>
          <a:p>
            <a:pPr>
              <a:buNone/>
            </a:pPr>
            <a:r>
              <a:rPr lang="en-GB" sz="4000" kern="0" dirty="0">
                <a:latin typeface="Calibri" panose="020F0502020204030204" pitchFamily="34" charset="0"/>
                <a:cs typeface="Calibri" panose="020F0502020204030204" pitchFamily="34" charset="0"/>
              </a:rPr>
              <a:t>• 13/17 zoonotic pathogens were detected in wild </a:t>
            </a:r>
            <a:r>
              <a:rPr lang="en-GB" sz="4000" i="1" kern="0" dirty="0">
                <a:latin typeface="Calibri" panose="020F0502020204030204" pitchFamily="34" charset="0"/>
                <a:cs typeface="Calibri" panose="020F0502020204030204" pitchFamily="34" charset="0"/>
              </a:rPr>
              <a:t>Rattus norvegicus </a:t>
            </a:r>
            <a:r>
              <a:rPr lang="en-GB" sz="4000" kern="0" dirty="0">
                <a:latin typeface="Calibri" panose="020F0502020204030204" pitchFamily="34" charset="0"/>
                <a:cs typeface="Calibri" panose="020F0502020204030204" pitchFamily="34" charset="0"/>
              </a:rPr>
              <a:t>in the Netherlands </a:t>
            </a:r>
          </a:p>
          <a:p>
            <a:pPr>
              <a:buNone/>
            </a:pPr>
            <a:r>
              <a:rPr lang="en-GB" sz="4000" kern="0" dirty="0">
                <a:latin typeface="Calibri" panose="020F0502020204030204" pitchFamily="34" charset="0"/>
                <a:cs typeface="Calibri" panose="020F0502020204030204" pitchFamily="34" charset="0"/>
              </a:rPr>
              <a:t>• Highest pathogen prevalence was detected for </a:t>
            </a:r>
            <a:r>
              <a:rPr lang="en-GB" sz="4000" i="1" kern="0" dirty="0">
                <a:latin typeface="Calibri" panose="020F0502020204030204" pitchFamily="34" charset="0"/>
                <a:cs typeface="Calibri" panose="020F0502020204030204" pitchFamily="34" charset="0"/>
              </a:rPr>
              <a:t>Bartonella</a:t>
            </a:r>
            <a:r>
              <a:rPr lang="en-GB" sz="4000" kern="0" dirty="0">
                <a:latin typeface="Calibri" panose="020F0502020204030204" pitchFamily="34" charset="0"/>
                <a:cs typeface="Calibri" panose="020F0502020204030204" pitchFamily="34" charset="0"/>
              </a:rPr>
              <a:t> (25%) in parks</a:t>
            </a:r>
          </a:p>
          <a:p>
            <a:pPr>
              <a:buNone/>
            </a:pPr>
            <a:r>
              <a:rPr lang="en-GB" sz="4000" kern="0" dirty="0">
                <a:latin typeface="Calibri" panose="020F0502020204030204" pitchFamily="34" charset="0"/>
                <a:cs typeface="Calibri" panose="020F0502020204030204" pitchFamily="34" charset="0"/>
              </a:rPr>
              <a:t>• No detection of </a:t>
            </a:r>
            <a:r>
              <a:rPr lang="en-GB" sz="4000" i="1" kern="0" dirty="0">
                <a:latin typeface="Calibri" panose="020F0502020204030204" pitchFamily="34" charset="0"/>
                <a:cs typeface="Calibri" panose="020F0502020204030204" pitchFamily="34" charset="0"/>
              </a:rPr>
              <a:t>Cowpox virus, Coxiella </a:t>
            </a:r>
            <a:r>
              <a:rPr lang="en-GB" sz="4000" i="1" kern="0" dirty="0" err="1">
                <a:latin typeface="Calibri" panose="020F0502020204030204" pitchFamily="34" charset="0"/>
                <a:cs typeface="Calibri" panose="020F0502020204030204" pitchFamily="34" charset="0"/>
              </a:rPr>
              <a:t>burnetii</a:t>
            </a:r>
            <a:r>
              <a:rPr lang="en-GB" sz="4000" i="1" kern="0" dirty="0">
                <a:latin typeface="Calibri" panose="020F0502020204030204" pitchFamily="34" charset="0"/>
                <a:cs typeface="Calibri" panose="020F0502020204030204" pitchFamily="34" charset="0"/>
              </a:rPr>
              <a:t>, Seoul </a:t>
            </a:r>
            <a:r>
              <a:rPr lang="en-GB" sz="4000" i="1" kern="0" dirty="0" err="1">
                <a:latin typeface="Calibri" panose="020F0502020204030204" pitchFamily="34" charset="0"/>
                <a:cs typeface="Calibri" panose="020F0502020204030204" pitchFamily="34" charset="0"/>
              </a:rPr>
              <a:t>orthohantavirus</a:t>
            </a:r>
            <a:r>
              <a:rPr lang="en-GB" sz="4000" i="1" kern="0" dirty="0">
                <a:latin typeface="Calibri" panose="020F0502020204030204" pitchFamily="34" charset="0"/>
                <a:cs typeface="Calibri" panose="020F0502020204030204" pitchFamily="34" charset="0"/>
              </a:rPr>
              <a:t> </a:t>
            </a:r>
            <a:r>
              <a:rPr lang="en-GB" sz="4000" kern="0" dirty="0">
                <a:latin typeface="Calibri" panose="020F0502020204030204" pitchFamily="34" charset="0"/>
                <a:cs typeface="Calibri" panose="020F0502020204030204" pitchFamily="34" charset="0"/>
              </a:rPr>
              <a:t>and </a:t>
            </a:r>
            <a:r>
              <a:rPr lang="en-GB" sz="4000" i="1" kern="0" dirty="0" err="1">
                <a:latin typeface="Calibri" panose="020F0502020204030204" pitchFamily="34" charset="0"/>
                <a:cs typeface="Calibri" panose="020F0502020204030204" pitchFamily="34" charset="0"/>
              </a:rPr>
              <a:t>Spiroplasma</a:t>
            </a:r>
            <a:r>
              <a:rPr lang="en-GB" sz="4000" kern="0" dirty="0">
                <a:latin typeface="Calibri" panose="020F0502020204030204" pitchFamily="34" charset="0"/>
                <a:cs typeface="Calibri" panose="020F0502020204030204" pitchFamily="34" charset="0"/>
              </a:rPr>
              <a:t/>
            </a:r>
            <a:br>
              <a:rPr lang="en-GB" sz="4000" kern="0" dirty="0">
                <a:latin typeface="Calibri" panose="020F0502020204030204" pitchFamily="34" charset="0"/>
                <a:cs typeface="Calibri" panose="020F0502020204030204" pitchFamily="34" charset="0"/>
              </a:rPr>
            </a:br>
            <a:r>
              <a:rPr lang="en-GB" sz="4000" kern="0" dirty="0">
                <a:latin typeface="Calibri" panose="020F0502020204030204" pitchFamily="34" charset="0"/>
                <a:cs typeface="Calibri" panose="020F0502020204030204" pitchFamily="34" charset="0"/>
              </a:rPr>
              <a:t>• Rat bodyweight had a sign. positive relation with the carriage of </a:t>
            </a:r>
            <a:r>
              <a:rPr lang="en-GB" sz="4000" i="1" kern="0" dirty="0">
                <a:solidFill>
                  <a:schemeClr val="tx1"/>
                </a:solidFill>
                <a:latin typeface="Calibri" panose="020F0502020204030204" pitchFamily="34" charset="0"/>
                <a:cs typeface="Calibri" panose="020F0502020204030204" pitchFamily="34" charset="0"/>
              </a:rPr>
              <a:t>Leptospira, Bartonella</a:t>
            </a:r>
            <a:r>
              <a:rPr lang="en-GB" sz="4000" kern="0" dirty="0">
                <a:solidFill>
                  <a:schemeClr val="tx1"/>
                </a:solidFill>
                <a:latin typeface="Calibri" panose="020F0502020204030204" pitchFamily="34" charset="0"/>
                <a:cs typeface="Calibri" panose="020F0502020204030204" pitchFamily="34" charset="0"/>
              </a:rPr>
              <a:t>, ESBL producing </a:t>
            </a:r>
            <a:r>
              <a:rPr lang="en-GB" sz="4000" i="1" kern="0" dirty="0">
                <a:solidFill>
                  <a:schemeClr val="tx1"/>
                </a:solidFill>
                <a:latin typeface="Calibri" panose="020F0502020204030204" pitchFamily="34" charset="0"/>
                <a:cs typeface="Calibri" panose="020F0502020204030204" pitchFamily="34" charset="0"/>
              </a:rPr>
              <a:t>E.coli, </a:t>
            </a:r>
            <a:r>
              <a:rPr lang="en-GB" sz="4000" i="1" kern="0" dirty="0" err="1">
                <a:solidFill>
                  <a:schemeClr val="tx1"/>
                </a:solidFill>
                <a:latin typeface="Calibri" panose="020F0502020204030204" pitchFamily="34" charset="0"/>
                <a:cs typeface="Calibri" panose="020F0502020204030204" pitchFamily="34" charset="0"/>
              </a:rPr>
              <a:t>ratHEV</a:t>
            </a:r>
            <a:r>
              <a:rPr lang="en-GB" sz="4000" i="1" kern="0" dirty="0">
                <a:solidFill>
                  <a:schemeClr val="tx1"/>
                </a:solidFill>
                <a:latin typeface="Calibri" panose="020F0502020204030204" pitchFamily="34" charset="0"/>
                <a:cs typeface="Calibri" panose="020F0502020204030204" pitchFamily="34" charset="0"/>
              </a:rPr>
              <a:t> </a:t>
            </a:r>
            <a:r>
              <a:rPr lang="en-GB" sz="4000" kern="0" dirty="0">
                <a:solidFill>
                  <a:schemeClr val="tx1"/>
                </a:solidFill>
                <a:latin typeface="Calibri" panose="020F0502020204030204" pitchFamily="34" charset="0"/>
                <a:cs typeface="Calibri" panose="020F0502020204030204" pitchFamily="34" charset="0"/>
              </a:rPr>
              <a:t>and</a:t>
            </a:r>
            <a:r>
              <a:rPr lang="en-GB" sz="4000" i="1" kern="0" dirty="0">
                <a:solidFill>
                  <a:schemeClr val="tx1"/>
                </a:solidFill>
                <a:latin typeface="Calibri" panose="020F0502020204030204" pitchFamily="34" charset="0"/>
                <a:cs typeface="Calibri" panose="020F0502020204030204" pitchFamily="34" charset="0"/>
              </a:rPr>
              <a:t> Borrelia </a:t>
            </a:r>
            <a:br>
              <a:rPr lang="en-GB" sz="4000" i="1" kern="0" dirty="0">
                <a:solidFill>
                  <a:schemeClr val="tx1"/>
                </a:solidFill>
                <a:latin typeface="Calibri" panose="020F0502020204030204" pitchFamily="34" charset="0"/>
                <a:cs typeface="Calibri" panose="020F0502020204030204" pitchFamily="34" charset="0"/>
              </a:rPr>
            </a:br>
            <a:r>
              <a:rPr lang="en-GB" sz="4000" kern="0" dirty="0">
                <a:latin typeface="Calibri" panose="020F0502020204030204" pitchFamily="34" charset="0"/>
                <a:cs typeface="Calibri" panose="020F0502020204030204" pitchFamily="34" charset="0"/>
              </a:rPr>
              <a:t>• Pathogen richness per rat ranged from 0-4 and was sign. positively related to both NDVI  and rat bodyweight </a:t>
            </a:r>
            <a:endParaRPr lang="en-GB" sz="4000" i="1" kern="0" dirty="0">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EAFCC1C7-5C1F-4F8A-8A5B-A1EC0663E0D4}"/>
              </a:ext>
            </a:extLst>
          </p:cNvPr>
          <p:cNvSpPr txBox="1"/>
          <p:nvPr/>
        </p:nvSpPr>
        <p:spPr>
          <a:xfrm>
            <a:off x="30463957" y="12056941"/>
            <a:ext cx="10080122" cy="4770537"/>
          </a:xfrm>
          <a:prstGeom prst="rect">
            <a:avLst/>
          </a:prstGeom>
          <a:noFill/>
        </p:spPr>
        <p:txBody>
          <a:bodyPr wrap="square" rtlCol="0">
            <a:spAutoFit/>
          </a:bodyPr>
          <a:lstStyle/>
          <a:p>
            <a:pPr>
              <a:buNone/>
            </a:pPr>
            <a:r>
              <a:rPr lang="en-GB" sz="4000" b="1" kern="0" dirty="0">
                <a:latin typeface="Calibri" panose="020F0502020204030204" pitchFamily="34" charset="0"/>
                <a:cs typeface="Calibri" panose="020F0502020204030204" pitchFamily="34" charset="0"/>
              </a:rPr>
              <a:t>Relative rat abundance (RRA):</a:t>
            </a:r>
            <a:r>
              <a:rPr lang="en-GB" sz="4000" kern="0" dirty="0">
                <a:latin typeface="Calibri" panose="020F0502020204030204" pitchFamily="34" charset="0"/>
                <a:cs typeface="Calibri" panose="020F0502020204030204" pitchFamily="34" charset="0"/>
              </a:rPr>
              <a:t/>
            </a:r>
            <a:br>
              <a:rPr lang="en-GB" sz="4000" kern="0" dirty="0">
                <a:latin typeface="Calibri" panose="020F0502020204030204" pitchFamily="34" charset="0"/>
                <a:cs typeface="Calibri" panose="020F0502020204030204" pitchFamily="34" charset="0"/>
              </a:rPr>
            </a:br>
            <a:r>
              <a:rPr lang="en-GB" sz="4000" kern="0" dirty="0">
                <a:latin typeface="Calibri" panose="020F0502020204030204" pitchFamily="34" charset="0"/>
                <a:cs typeface="Calibri" panose="020F0502020204030204" pitchFamily="34" charset="0"/>
              </a:rPr>
              <a:t>• No significant relation between RRA and NDVI </a:t>
            </a:r>
          </a:p>
          <a:p>
            <a:pPr>
              <a:buNone/>
            </a:pPr>
            <a:r>
              <a:rPr lang="en-GB" sz="4000" kern="0" dirty="0">
                <a:latin typeface="Calibri" panose="020F0502020204030204" pitchFamily="34" charset="0"/>
                <a:cs typeface="Calibri" panose="020F0502020204030204" pitchFamily="34" charset="0"/>
              </a:rPr>
              <a:t>• Highest RRA in two parks in Amsterdam (Figure 1)</a:t>
            </a:r>
          </a:p>
          <a:p>
            <a:pPr>
              <a:buNone/>
            </a:pPr>
            <a:r>
              <a:rPr lang="en-GB" sz="4000" kern="0" dirty="0">
                <a:latin typeface="Calibri" panose="020F0502020204030204" pitchFamily="34" charset="0"/>
                <a:cs typeface="Calibri" panose="020F0502020204030204" pitchFamily="34" charset="0"/>
              </a:rPr>
              <a:t>• Number of rats trapped is highest in the first two trapping nights (Figure 2)</a:t>
            </a:r>
          </a:p>
          <a:p>
            <a:endParaRPr lang="nl-NL" sz="4000" dirty="0"/>
          </a:p>
        </p:txBody>
      </p:sp>
      <p:pic>
        <p:nvPicPr>
          <p:cNvPr id="57" name="Picture 56">
            <a:extLst>
              <a:ext uri="{FF2B5EF4-FFF2-40B4-BE49-F238E27FC236}">
                <a16:creationId xmlns:a16="http://schemas.microsoft.com/office/drawing/2014/main" id="{AAD49CAC-5D31-4302-8D2C-88C099DF1D36}"/>
              </a:ext>
            </a:extLst>
          </p:cNvPr>
          <p:cNvPicPr>
            <a:picLocks noChangeAspect="1"/>
          </p:cNvPicPr>
          <p:nvPr/>
        </p:nvPicPr>
        <p:blipFill>
          <a:blip r:embed="rId10"/>
          <a:stretch>
            <a:fillRect/>
          </a:stretch>
        </p:blipFill>
        <p:spPr>
          <a:xfrm>
            <a:off x="30731491" y="23182389"/>
            <a:ext cx="9443652" cy="7283999"/>
          </a:xfrm>
          <a:prstGeom prst="rect">
            <a:avLst/>
          </a:prstGeom>
        </p:spPr>
      </p:pic>
      <p:pic>
        <p:nvPicPr>
          <p:cNvPr id="59" name="Graphic 58" descr="Rat with solid fill">
            <a:extLst>
              <a:ext uri="{FF2B5EF4-FFF2-40B4-BE49-F238E27FC236}">
                <a16:creationId xmlns:a16="http://schemas.microsoft.com/office/drawing/2014/main" id="{72324565-B538-429F-BCC0-55C7B744C3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7254503" y="7885347"/>
            <a:ext cx="3384735" cy="3384735"/>
          </a:xfrm>
          <a:prstGeom prst="rect">
            <a:avLst/>
          </a:prstGeom>
        </p:spPr>
      </p:pic>
      <p:grpSp>
        <p:nvGrpSpPr>
          <p:cNvPr id="62" name="Group 61">
            <a:extLst>
              <a:ext uri="{FF2B5EF4-FFF2-40B4-BE49-F238E27FC236}">
                <a16:creationId xmlns:a16="http://schemas.microsoft.com/office/drawing/2014/main" id="{F2E3CCBE-4F40-4949-86AA-DFDE1DD39AF0}"/>
              </a:ext>
            </a:extLst>
          </p:cNvPr>
          <p:cNvGrpSpPr/>
          <p:nvPr/>
        </p:nvGrpSpPr>
        <p:grpSpPr>
          <a:xfrm>
            <a:off x="13181460" y="7885346"/>
            <a:ext cx="3384735" cy="3384735"/>
            <a:chOff x="32245621" y="-576129"/>
            <a:chExt cx="3384735" cy="3384735"/>
          </a:xfrm>
        </p:grpSpPr>
        <p:pic>
          <p:nvPicPr>
            <p:cNvPr id="63" name="Graphic 62" descr="Rat with solid fill">
              <a:extLst>
                <a:ext uri="{FF2B5EF4-FFF2-40B4-BE49-F238E27FC236}">
                  <a16:creationId xmlns:a16="http://schemas.microsoft.com/office/drawing/2014/main" id="{C7390529-EF68-489D-A2FF-C756606113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2245621" y="-576129"/>
              <a:ext cx="3384735" cy="3384735"/>
            </a:xfrm>
            <a:prstGeom prst="rect">
              <a:avLst/>
            </a:prstGeom>
          </p:spPr>
        </p:pic>
        <p:pic>
          <p:nvPicPr>
            <p:cNvPr id="64" name="Picture 92" descr="Bacteria, Infection and Sepsis | Antibiotic Research UK">
              <a:extLst>
                <a:ext uri="{FF2B5EF4-FFF2-40B4-BE49-F238E27FC236}">
                  <a16:creationId xmlns:a16="http://schemas.microsoft.com/office/drawing/2014/main" id="{4B1E0164-0A46-4776-9392-385E2B5378AF}"/>
                </a:ext>
              </a:extLst>
            </p:cNvPr>
            <p:cNvPicPr>
              <a:picLocks noChangeAspect="1" noChangeArrowheads="1"/>
            </p:cNvPicPr>
            <p:nvPr/>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19766916">
              <a:off x="33151300" y="955443"/>
              <a:ext cx="1012265" cy="91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8" name="Picture 4" descr="Download norvegicus images for free">
            <a:extLst>
              <a:ext uri="{FF2B5EF4-FFF2-40B4-BE49-F238E27FC236}">
                <a16:creationId xmlns:a16="http://schemas.microsoft.com/office/drawing/2014/main" id="{4FF804D8-25AE-4C94-8657-669805FA470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5856" t="16065" b="13362"/>
          <a:stretch/>
        </p:blipFill>
        <p:spPr bwMode="auto">
          <a:xfrm>
            <a:off x="41747581" y="10439128"/>
            <a:ext cx="8078876" cy="3929973"/>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CF321F0D-4624-48FA-8C0F-71683F7EC690}"/>
              </a:ext>
            </a:extLst>
          </p:cNvPr>
          <p:cNvSpPr txBox="1"/>
          <p:nvPr/>
        </p:nvSpPr>
        <p:spPr>
          <a:xfrm>
            <a:off x="17383682" y="20599152"/>
            <a:ext cx="1086323" cy="461665"/>
          </a:xfrm>
          <a:prstGeom prst="rect">
            <a:avLst/>
          </a:prstGeom>
          <a:noFill/>
        </p:spPr>
        <p:txBody>
          <a:bodyPr wrap="none" rtlCol="0">
            <a:spAutoFit/>
          </a:bodyPr>
          <a:lstStyle/>
          <a:p>
            <a:pPr>
              <a:buNone/>
            </a:pPr>
            <a:r>
              <a:rPr lang="en-US" sz="2400" b="1" dirty="0">
                <a:latin typeface="Calibri" panose="020F0502020204030204" pitchFamily="34" charset="0"/>
                <a:cs typeface="Calibri" panose="020F0502020204030204" pitchFamily="34" charset="0"/>
              </a:rPr>
              <a:t>Table 1</a:t>
            </a:r>
            <a:endParaRPr lang="nl-NL" sz="2400" b="1" dirty="0">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8ED25A2B-DCA7-4CAA-B752-9073CC890321}"/>
              </a:ext>
            </a:extLst>
          </p:cNvPr>
          <p:cNvSpPr txBox="1"/>
          <p:nvPr/>
        </p:nvSpPr>
        <p:spPr>
          <a:xfrm>
            <a:off x="30731491" y="29950365"/>
            <a:ext cx="1197507" cy="461665"/>
          </a:xfrm>
          <a:prstGeom prst="rect">
            <a:avLst/>
          </a:prstGeom>
          <a:noFill/>
        </p:spPr>
        <p:txBody>
          <a:bodyPr wrap="square" rtlCol="0">
            <a:spAutoFit/>
          </a:bodyPr>
          <a:lstStyle/>
          <a:p>
            <a:pPr>
              <a:buNone/>
            </a:pPr>
            <a:r>
              <a:rPr lang="en-US" sz="2400" b="1" dirty="0">
                <a:latin typeface="Calibri" panose="020F0502020204030204" pitchFamily="34" charset="0"/>
                <a:cs typeface="Calibri" panose="020F0502020204030204" pitchFamily="34" charset="0"/>
              </a:rPr>
              <a:t>Figure 2</a:t>
            </a:r>
            <a:endParaRPr lang="nl-NL" sz="2400" b="1" dirty="0">
              <a:latin typeface="Calibri" panose="020F0502020204030204" pitchFamily="34" charset="0"/>
              <a:cs typeface="Calibri" panose="020F0502020204030204" pitchFamily="34" charset="0"/>
            </a:endParaRPr>
          </a:p>
        </p:txBody>
      </p:sp>
      <p:sp>
        <p:nvSpPr>
          <p:cNvPr id="72" name="TextBox 71">
            <a:extLst>
              <a:ext uri="{FF2B5EF4-FFF2-40B4-BE49-F238E27FC236}">
                <a16:creationId xmlns:a16="http://schemas.microsoft.com/office/drawing/2014/main" id="{17DDE13F-B9D6-41D7-ACB3-39E08A706B73}"/>
              </a:ext>
            </a:extLst>
          </p:cNvPr>
          <p:cNvSpPr txBox="1"/>
          <p:nvPr/>
        </p:nvSpPr>
        <p:spPr>
          <a:xfrm>
            <a:off x="30731491" y="22624089"/>
            <a:ext cx="1197507" cy="461665"/>
          </a:xfrm>
          <a:prstGeom prst="rect">
            <a:avLst/>
          </a:prstGeom>
          <a:solidFill>
            <a:schemeClr val="bg1"/>
          </a:solidFill>
        </p:spPr>
        <p:txBody>
          <a:bodyPr wrap="none" rtlCol="0">
            <a:spAutoFit/>
          </a:bodyPr>
          <a:lstStyle/>
          <a:p>
            <a:pPr>
              <a:buNone/>
            </a:pPr>
            <a:r>
              <a:rPr lang="en-US" sz="2400" b="1" dirty="0">
                <a:latin typeface="Calibri" panose="020F0502020204030204" pitchFamily="34" charset="0"/>
                <a:cs typeface="Calibri" panose="020F0502020204030204" pitchFamily="34" charset="0"/>
              </a:rPr>
              <a:t>Figure 1</a:t>
            </a:r>
            <a:endParaRPr lang="nl-NL" sz="2400" b="1" dirty="0">
              <a:latin typeface="Calibri" panose="020F0502020204030204" pitchFamily="34" charset="0"/>
              <a:cs typeface="Calibri" panose="020F0502020204030204" pitchFamily="34" charset="0"/>
            </a:endParaRPr>
          </a:p>
        </p:txBody>
      </p:sp>
      <p:pic>
        <p:nvPicPr>
          <p:cNvPr id="73" name="Picture 92" descr="Bacteria, Infection and Sepsis | Antibiotic Research UK">
            <a:extLst>
              <a:ext uri="{FF2B5EF4-FFF2-40B4-BE49-F238E27FC236}">
                <a16:creationId xmlns:a16="http://schemas.microsoft.com/office/drawing/2014/main" id="{D6A6DA15-6B24-416C-B31B-CC8170A6B856}"/>
              </a:ext>
            </a:extLst>
          </p:cNvPr>
          <p:cNvPicPr>
            <a:picLocks noChangeAspect="1" noChangeArrowheads="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rot="19766916">
            <a:off x="46987391" y="12901498"/>
            <a:ext cx="3041361" cy="273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68">
            <a:extLst>
              <a:ext uri="{FF2B5EF4-FFF2-40B4-BE49-F238E27FC236}">
                <a16:creationId xmlns:a16="http://schemas.microsoft.com/office/drawing/2014/main" id="{C1EF53C2-689B-48D5-B933-6881A1B2E291}"/>
              </a:ext>
            </a:extLst>
          </p:cNvPr>
          <p:cNvSpPr txBox="1"/>
          <p:nvPr/>
        </p:nvSpPr>
        <p:spPr>
          <a:xfrm>
            <a:off x="17315464" y="32018859"/>
            <a:ext cx="11317265" cy="3293209"/>
          </a:xfrm>
          <a:prstGeom prst="rect">
            <a:avLst/>
          </a:prstGeom>
          <a:noFill/>
        </p:spPr>
        <p:txBody>
          <a:bodyPr wrap="none" rtlCol="0">
            <a:spAutoFit/>
          </a:bodyPr>
          <a:lstStyle/>
          <a:p>
            <a:pPr eaLnBrk="1" hangingPunct="1">
              <a:spcBef>
                <a:spcPct val="0"/>
              </a:spcBef>
              <a:buFontTx/>
              <a:buNone/>
            </a:pPr>
            <a:r>
              <a:rPr lang="fr-FR" altLang="fr-FR" sz="4000" dirty="0" err="1">
                <a:solidFill>
                  <a:srgbClr val="4E4748"/>
                </a:solidFill>
                <a:latin typeface="Calibri" panose="020F0502020204030204" pitchFamily="34" charset="0"/>
                <a:cs typeface="Calibri" panose="020F0502020204030204" pitchFamily="34" charset="0"/>
              </a:rPr>
              <a:t>Presented</a:t>
            </a:r>
            <a:r>
              <a:rPr lang="fr-FR" altLang="fr-FR" sz="4000" dirty="0">
                <a:solidFill>
                  <a:srgbClr val="4E4748"/>
                </a:solidFill>
                <a:latin typeface="Calibri" panose="020F0502020204030204" pitchFamily="34" charset="0"/>
                <a:cs typeface="Calibri" panose="020F0502020204030204" pitchFamily="34" charset="0"/>
              </a:rPr>
              <a:t> by: Marieke de Cock, MSc</a:t>
            </a:r>
          </a:p>
          <a:p>
            <a:pPr eaLnBrk="1" hangingPunct="1">
              <a:spcBef>
                <a:spcPct val="0"/>
              </a:spcBef>
              <a:buFontTx/>
              <a:buNone/>
            </a:pPr>
            <a:r>
              <a:rPr lang="fr-FR" altLang="fr-FR" sz="4000" dirty="0">
                <a:solidFill>
                  <a:srgbClr val="4E4748"/>
                </a:solidFill>
                <a:latin typeface="Calibri" panose="020F0502020204030204" pitchFamily="34" charset="0"/>
                <a:cs typeface="Calibri" panose="020F0502020204030204" pitchFamily="34" charset="0"/>
              </a:rPr>
              <a:t>Conference: International Conference for Urban </a:t>
            </a:r>
            <a:r>
              <a:rPr lang="fr-FR" altLang="fr-FR" sz="4000" dirty="0" err="1">
                <a:solidFill>
                  <a:srgbClr val="4E4748"/>
                </a:solidFill>
                <a:latin typeface="Calibri" panose="020F0502020204030204" pitchFamily="34" charset="0"/>
                <a:cs typeface="Calibri" panose="020F0502020204030204" pitchFamily="34" charset="0"/>
              </a:rPr>
              <a:t>Pests</a:t>
            </a:r>
            <a:endParaRPr lang="fr-FR" altLang="fr-FR" sz="4000" dirty="0">
              <a:solidFill>
                <a:srgbClr val="4E4748"/>
              </a:solidFill>
              <a:latin typeface="Calibri" panose="020F0502020204030204" pitchFamily="34" charset="0"/>
              <a:cs typeface="Calibri" panose="020F0502020204030204" pitchFamily="34" charset="0"/>
            </a:endParaRPr>
          </a:p>
          <a:p>
            <a:pPr eaLnBrk="1" hangingPunct="1">
              <a:spcBef>
                <a:spcPct val="0"/>
              </a:spcBef>
              <a:buFontTx/>
              <a:buNone/>
            </a:pPr>
            <a:r>
              <a:rPr lang="fr-FR" altLang="fr-FR" sz="4000" dirty="0">
                <a:solidFill>
                  <a:srgbClr val="4E4748"/>
                </a:solidFill>
                <a:latin typeface="Calibri" panose="020F0502020204030204" pitchFamily="34" charset="0"/>
                <a:cs typeface="Calibri" panose="020F0502020204030204" pitchFamily="34" charset="0"/>
              </a:rPr>
              <a:t>Date: June 2022</a:t>
            </a:r>
          </a:p>
          <a:p>
            <a:pPr eaLnBrk="1" hangingPunct="1">
              <a:spcBef>
                <a:spcPct val="0"/>
              </a:spcBef>
              <a:buFontTx/>
              <a:buNone/>
            </a:pPr>
            <a:r>
              <a:rPr lang="fr-FR" altLang="fr-FR" sz="4000" dirty="0">
                <a:solidFill>
                  <a:srgbClr val="4E4748"/>
                </a:solidFill>
                <a:latin typeface="Calibri" panose="020F0502020204030204" pitchFamily="34" charset="0"/>
                <a:cs typeface="Calibri" panose="020F0502020204030204" pitchFamily="34" charset="0"/>
              </a:rPr>
              <a:t>Place: Barcelona, Spain</a:t>
            </a:r>
          </a:p>
          <a:p>
            <a:endParaRPr lang="nl-NL" sz="4000" dirty="0"/>
          </a:p>
        </p:txBody>
      </p:sp>
    </p:spTree>
    <p:extLst>
      <p:ext uri="{BB962C8B-B14F-4D97-AF65-F5344CB8AC3E}">
        <p14:creationId xmlns:p14="http://schemas.microsoft.com/office/powerpoint/2010/main" val="4195675236"/>
      </p:ext>
    </p:extLst>
  </p:cSld>
  <p:clrMapOvr>
    <a:masterClrMapping/>
  </p:clrMapOvr>
</p:sld>
</file>

<file path=ppt/theme/theme1.xml><?xml version="1.0" encoding="utf-8"?>
<a:theme xmlns:a="http://schemas.openxmlformats.org/drawingml/2006/main" name="Medical poster with graphics">
  <a:themeElements>
    <a:clrScheme name="Custom 1">
      <a:dk1>
        <a:srgbClr val="000000"/>
      </a:dk1>
      <a:lt1>
        <a:srgbClr val="FFFFFF"/>
      </a:lt1>
      <a:dk2>
        <a:srgbClr val="46464A"/>
      </a:dk2>
      <a:lt2>
        <a:srgbClr val="BC9FAB"/>
      </a:lt2>
      <a:accent1>
        <a:srgbClr val="8D63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Medical Poster">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sz="99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sz="99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cal poster with graphics_post design_082605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cal poster with graphics_post design_082605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cal poster with graphics_post design_082605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cal poster with graphics_post design_082605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cal poster with graphics_post design_082605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cal poster with graphics_post design_082605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cal poster with graphics_post design_082605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cal poster with graphics_post design_082605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cal poster with graphics_post design_082605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cal poster with graphics_post design_082605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cal poster with graphics_post design_082605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10CDEE-6E89-4FD2-9D39-B5EF7D79FE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Medical poster with graphics</Template>
  <TotalTime>395</TotalTime>
  <Words>908</Words>
  <Application>Microsoft Office PowerPoint</Application>
  <PresentationFormat>Personalitzat</PresentationFormat>
  <Paragraphs>150</Paragraphs>
  <Slides>1</Slides>
  <Notes>0</Notes>
  <HiddenSlides>0</HiddenSlides>
  <MMClips>0</MMClips>
  <ScaleCrop>false</ScaleCrop>
  <HeadingPairs>
    <vt:vector size="6" baseType="variant">
      <vt:variant>
        <vt:lpstr>Tipus de lletra utilitzats</vt:lpstr>
      </vt:variant>
      <vt:variant>
        <vt:i4>3</vt:i4>
      </vt:variant>
      <vt:variant>
        <vt:lpstr>Tema</vt:lpstr>
      </vt:variant>
      <vt:variant>
        <vt:i4>2</vt:i4>
      </vt:variant>
      <vt:variant>
        <vt:lpstr>Títols de les diapositives</vt:lpstr>
      </vt:variant>
      <vt:variant>
        <vt:i4>1</vt:i4>
      </vt:variant>
    </vt:vector>
  </HeadingPairs>
  <TitlesOfParts>
    <vt:vector size="6" baseType="lpstr">
      <vt:lpstr>Arial</vt:lpstr>
      <vt:lpstr>Calibri</vt:lpstr>
      <vt:lpstr>Times New Roman</vt:lpstr>
      <vt:lpstr>Medical poster with graphics</vt:lpstr>
      <vt:lpstr>Custom Design</vt:lpstr>
      <vt:lpstr>THE RELATION BETWEEN URBAN GREENSPACE, WILD RAT ABUNDANCE AND ZOONOTIC PATHOGEN PREVALENCE AND DIVERSITY</vt:lpstr>
    </vt:vector>
  </TitlesOfParts>
  <Company>Rentokil Initial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title case 80pt sans serif font</dc:title>
  <dc:creator>Matt Green</dc:creator>
  <cp:lastModifiedBy>Laura Barahona Quintana</cp:lastModifiedBy>
  <cp:revision>56</cp:revision>
  <cp:lastPrinted>2004-07-01T22:30:03Z</cp:lastPrinted>
  <dcterms:created xsi:type="dcterms:W3CDTF">2017-01-11T00:11:08Z</dcterms:created>
  <dcterms:modified xsi:type="dcterms:W3CDTF">2022-06-13T10:31:50Z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TC100214271033</vt:lpwstr>
  </property>
</Properties>
</file>